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7" r:id="rId2"/>
    <p:sldId id="277" r:id="rId3"/>
    <p:sldId id="259" r:id="rId4"/>
    <p:sldId id="280" r:id="rId5"/>
    <p:sldId id="281" r:id="rId6"/>
    <p:sldId id="283" r:id="rId7"/>
    <p:sldId id="263" r:id="rId8"/>
    <p:sldId id="264" r:id="rId9"/>
    <p:sldId id="279" r:id="rId10"/>
    <p:sldId id="258" r:id="rId11"/>
    <p:sldId id="261" r:id="rId12"/>
    <p:sldId id="293" r:id="rId13"/>
    <p:sldId id="267" r:id="rId14"/>
    <p:sldId id="270" r:id="rId15"/>
    <p:sldId id="29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52"/>
    <a:srgbClr val="239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95707" autoAdjust="0"/>
  </p:normalViewPr>
  <p:slideViewPr>
    <p:cSldViewPr>
      <p:cViewPr varScale="1">
        <p:scale>
          <a:sx n="85" d="100"/>
          <a:sy n="85" d="100"/>
        </p:scale>
        <p:origin x="1565"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sz="3000" baseline="0" dirty="0" err="1"/>
              <a:t>Jr.FLL</a:t>
            </a:r>
            <a:r>
              <a:rPr lang="en-US" sz="3000" baseline="0" dirty="0"/>
              <a:t> Team </a:t>
            </a:r>
            <a:r>
              <a:rPr lang="en-US" sz="3000" baseline="0" dirty="0" smtClean="0"/>
              <a:t>Growth</a:t>
            </a:r>
            <a:endParaRPr lang="en-US" sz="3000" baseline="0" dirty="0"/>
          </a:p>
        </c:rich>
      </c:tx>
      <c:layout/>
      <c:overlay val="0"/>
    </c:title>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invertIfNegative val="0"/>
          <c:dPt>
            <c:idx val="7"/>
            <c:invertIfNegative val="0"/>
            <c:bubble3D val="0"/>
            <c:spPr>
              <a:solidFill>
                <a:schemeClr val="accent5">
                  <a:lumMod val="40000"/>
                  <a:lumOff val="60000"/>
                </a:schemeClr>
              </a:solidFill>
            </c:spPr>
          </c:dPt>
          <c:dLbls>
            <c:dLbl>
              <c:idx val="0"/>
              <c:layout>
                <c:manualLayout>
                  <c:x val="6.4935064935064939E-3"/>
                  <c:y val="-8.86917960088691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935064935064939E-3"/>
                  <c:y val="5.4199915883366708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658008658008658E-3"/>
                  <c:y val="-1.47819660014781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65800865800865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6580052493438926E-3"/>
                  <c:y val="-1.87332593041254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6536745406824146E-3"/>
                  <c:y val="-7.874352244431023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9913385826771658E-3"/>
                  <c:y val="-1.77384076990376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658008658008658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Sheet1!$A$1:$A$8</c:f>
              <c:strCache>
                <c:ptCount val="8"/>
                <c:pt idx="0">
                  <c:v>2007 Power Puzzle</c:v>
                </c:pt>
                <c:pt idx="1">
                  <c:v>2008 Climate Connections</c:v>
                </c:pt>
                <c:pt idx="2">
                  <c:v>2009 Smart Move</c:v>
                </c:pt>
                <c:pt idx="3">
                  <c:v>2010 Body Forward</c:v>
                </c:pt>
                <c:pt idx="4">
                  <c:v>2011 Snack Attack</c:v>
                </c:pt>
                <c:pt idx="5">
                  <c:v>2012 Super Seniors</c:v>
                </c:pt>
                <c:pt idx="6">
                  <c:v>2013 Disaster Blaster</c:v>
                </c:pt>
                <c:pt idx="7">
                  <c:v>2014 Jr.FLL THINK TANK Goal</c:v>
                </c:pt>
              </c:strCache>
            </c:strRef>
          </c:cat>
          <c:val>
            <c:numRef>
              <c:f>Sheet1!$B$1:$B$8</c:f>
              <c:numCache>
                <c:formatCode>General</c:formatCode>
                <c:ptCount val="8"/>
                <c:pt idx="0">
                  <c:v>1004</c:v>
                </c:pt>
                <c:pt idx="1">
                  <c:v>1240</c:v>
                </c:pt>
                <c:pt idx="2">
                  <c:v>1446</c:v>
                </c:pt>
                <c:pt idx="3">
                  <c:v>2147</c:v>
                </c:pt>
                <c:pt idx="4">
                  <c:v>2985</c:v>
                </c:pt>
                <c:pt idx="5">
                  <c:v>3347</c:v>
                </c:pt>
                <c:pt idx="6">
                  <c:v>3894</c:v>
                </c:pt>
                <c:pt idx="7">
                  <c:v>4600</c:v>
                </c:pt>
              </c:numCache>
            </c:numRef>
          </c:val>
        </c:ser>
        <c:dLbls>
          <c:showLegendKey val="0"/>
          <c:showVal val="0"/>
          <c:showCatName val="0"/>
          <c:showSerName val="0"/>
          <c:showPercent val="0"/>
          <c:showBubbleSize val="0"/>
        </c:dLbls>
        <c:gapWidth val="150"/>
        <c:shape val="cylinder"/>
        <c:axId val="-1158678528"/>
        <c:axId val="-1158680160"/>
        <c:axId val="0"/>
      </c:bar3DChart>
      <c:catAx>
        <c:axId val="-1158678528"/>
        <c:scaling>
          <c:orientation val="minMax"/>
        </c:scaling>
        <c:delete val="0"/>
        <c:axPos val="b"/>
        <c:numFmt formatCode="General" sourceLinked="0"/>
        <c:majorTickMark val="none"/>
        <c:minorTickMark val="none"/>
        <c:tickLblPos val="nextTo"/>
        <c:crossAx val="-1158680160"/>
        <c:crosses val="autoZero"/>
        <c:auto val="1"/>
        <c:lblAlgn val="ctr"/>
        <c:lblOffset val="100"/>
        <c:noMultiLvlLbl val="0"/>
      </c:catAx>
      <c:valAx>
        <c:axId val="-1158680160"/>
        <c:scaling>
          <c:orientation val="minMax"/>
        </c:scaling>
        <c:delete val="0"/>
        <c:axPos val="l"/>
        <c:majorGridlines/>
        <c:numFmt formatCode="General" sourceLinked="1"/>
        <c:majorTickMark val="none"/>
        <c:minorTickMark val="none"/>
        <c:tickLblPos val="nextTo"/>
        <c:crossAx val="-115867852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AA373-A163-4A60-B797-08FB28BC0DFE}" type="datetimeFigureOut">
              <a:rPr lang="en-US" smtClean="0"/>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AB074-7360-4A1F-AAE6-AD55A6A1C12B}" type="slidenum">
              <a:rPr lang="en-US" smtClean="0"/>
              <a:t>‹#›</a:t>
            </a:fld>
            <a:endParaRPr lang="en-US"/>
          </a:p>
        </p:txBody>
      </p:sp>
    </p:spTree>
    <p:extLst>
      <p:ext uri="{BB962C8B-B14F-4D97-AF65-F5344CB8AC3E}">
        <p14:creationId xmlns:p14="http://schemas.microsoft.com/office/powerpoint/2010/main" val="47929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7697DD0-4298-40A0-B215-9AE7646BDE76}" type="slidenum">
              <a:rPr lang="en-US" sz="1200"/>
              <a:pPr eaLnBrk="1" hangingPunct="1"/>
              <a:t>1</a:t>
            </a:fld>
            <a:endParaRPr lang="en-US" sz="1200"/>
          </a:p>
        </p:txBody>
      </p:sp>
    </p:spTree>
    <p:extLst>
      <p:ext uri="{BB962C8B-B14F-4D97-AF65-F5344CB8AC3E}">
        <p14:creationId xmlns:p14="http://schemas.microsoft.com/office/powerpoint/2010/main" val="378395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27CCD9F-6EBA-4303-A719-008D03F6D5B4}" type="slidenum">
              <a:rPr lang="en-US" sz="1200"/>
              <a:pPr eaLnBrk="1" hangingPunct="1"/>
              <a:t>10</a:t>
            </a:fld>
            <a:endParaRPr lang="en-US" sz="1200"/>
          </a:p>
        </p:txBody>
      </p:sp>
    </p:spTree>
    <p:extLst>
      <p:ext uri="{BB962C8B-B14F-4D97-AF65-F5344CB8AC3E}">
        <p14:creationId xmlns:p14="http://schemas.microsoft.com/office/powerpoint/2010/main" val="198973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086229-4EBE-4E42-8938-367B8883B65E}" type="slidenum">
              <a:rPr lang="en-US" sz="1200"/>
              <a:pPr eaLnBrk="1" hangingPunct="1"/>
              <a:t>11</a:t>
            </a:fld>
            <a:endParaRPr lang="en-US" sz="1200"/>
          </a:p>
        </p:txBody>
      </p:sp>
    </p:spTree>
    <p:extLst>
      <p:ext uri="{BB962C8B-B14F-4D97-AF65-F5344CB8AC3E}">
        <p14:creationId xmlns:p14="http://schemas.microsoft.com/office/powerpoint/2010/main" val="298184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20AB074-7360-4A1F-AAE6-AD55A6A1C12B}" type="slidenum">
              <a:rPr lang="en-US" smtClean="0"/>
              <a:t>12</a:t>
            </a:fld>
            <a:endParaRPr lang="en-US"/>
          </a:p>
        </p:txBody>
      </p:sp>
    </p:spTree>
    <p:extLst>
      <p:ext uri="{BB962C8B-B14F-4D97-AF65-F5344CB8AC3E}">
        <p14:creationId xmlns:p14="http://schemas.microsoft.com/office/powerpoint/2010/main" val="399452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7939D50-37A7-4A75-8B66-01DD7E11DE04}" type="slidenum">
              <a:rPr lang="en-US" sz="1200"/>
              <a:pPr eaLnBrk="1" hangingPunct="1"/>
              <a:t>13</a:t>
            </a:fld>
            <a:endParaRPr lang="en-US" sz="1200"/>
          </a:p>
        </p:txBody>
      </p:sp>
    </p:spTree>
    <p:extLst>
      <p:ext uri="{BB962C8B-B14F-4D97-AF65-F5344CB8AC3E}">
        <p14:creationId xmlns:p14="http://schemas.microsoft.com/office/powerpoint/2010/main" val="1685123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A9E3E6D-926D-4E17-A3E0-9F869E51DBB2}" type="slidenum">
              <a:rPr lang="en-US" sz="1200"/>
              <a:pPr eaLnBrk="1" hangingPunct="1"/>
              <a:t>14</a:t>
            </a:fld>
            <a:endParaRPr lang="en-US" sz="1200"/>
          </a:p>
        </p:txBody>
      </p:sp>
    </p:spTree>
    <p:extLst>
      <p:ext uri="{BB962C8B-B14F-4D97-AF65-F5344CB8AC3E}">
        <p14:creationId xmlns:p14="http://schemas.microsoft.com/office/powerpoint/2010/main" val="212917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20AB074-7360-4A1F-AAE6-AD55A6A1C12B}" type="slidenum">
              <a:rPr lang="en-US" smtClean="0"/>
              <a:t>2</a:t>
            </a:fld>
            <a:endParaRPr lang="en-US"/>
          </a:p>
        </p:txBody>
      </p:sp>
    </p:spTree>
    <p:extLst>
      <p:ext uri="{BB962C8B-B14F-4D97-AF65-F5344CB8AC3E}">
        <p14:creationId xmlns:p14="http://schemas.microsoft.com/office/powerpoint/2010/main" val="337188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smtClean="0"/>
              <a:t>Play What</a:t>
            </a:r>
            <a:r>
              <a:rPr lang="en-US" baseline="0" dirty="0" smtClean="0"/>
              <a:t> is </a:t>
            </a:r>
            <a:r>
              <a:rPr lang="en-US" baseline="0" dirty="0" err="1" smtClean="0"/>
              <a:t>Jr.FLL</a:t>
            </a:r>
            <a:r>
              <a:rPr lang="en-US" baseline="0" dirty="0" smtClean="0"/>
              <a:t> Video</a:t>
            </a:r>
          </a:p>
          <a:p>
            <a:endParaRPr lang="en-US" dirty="0" smtClean="0"/>
          </a:p>
          <a:p>
            <a:pPr marL="171450" indent="-171450">
              <a:buFont typeface="Arial" pitchFamily="34" charset="0"/>
              <a:buChar char="•"/>
            </a:pPr>
            <a:r>
              <a:rPr lang="en-US" dirty="0" smtClean="0"/>
              <a:t>Coaches materials include: </a:t>
            </a:r>
          </a:p>
          <a:p>
            <a:pPr marL="628650" lvl="1" indent="-171450">
              <a:buFont typeface="Wingdings" pitchFamily="2" charset="2"/>
              <a:buChar char="ü"/>
            </a:pPr>
            <a:r>
              <a:rPr lang="en-US" dirty="0" smtClean="0"/>
              <a:t>Challenge</a:t>
            </a:r>
            <a:r>
              <a:rPr lang="en-US" baseline="0" dirty="0" smtClean="0"/>
              <a:t> doc that explains yearly themed challenge</a:t>
            </a:r>
          </a:p>
          <a:p>
            <a:pPr marL="628650" lvl="1" indent="-171450">
              <a:buFont typeface="Wingdings" pitchFamily="2" charset="2"/>
              <a:buChar char="ü"/>
            </a:pPr>
            <a:r>
              <a:rPr lang="en-US" baseline="0" dirty="0" smtClean="0"/>
              <a:t>Coach Guide for running a </a:t>
            </a:r>
            <a:r>
              <a:rPr lang="en-US" baseline="0" dirty="0" err="1" smtClean="0"/>
              <a:t>Jr.FLL</a:t>
            </a:r>
            <a:r>
              <a:rPr lang="en-US" baseline="0" dirty="0" smtClean="0"/>
              <a:t> team</a:t>
            </a:r>
          </a:p>
          <a:p>
            <a:pPr marL="628650" lvl="1" indent="-171450">
              <a:buFont typeface="Wingdings" pitchFamily="2" charset="2"/>
              <a:buChar char="ü"/>
            </a:pPr>
            <a:r>
              <a:rPr lang="en-US" baseline="0" dirty="0" smtClean="0"/>
              <a:t>Coach Resources with tips and resources to use on that year’s specific theme</a:t>
            </a:r>
          </a:p>
          <a:p>
            <a:pPr marL="171450" indent="-171450">
              <a:buFont typeface="Arial" pitchFamily="34" charset="0"/>
              <a:buChar char="•"/>
            </a:pPr>
            <a:r>
              <a:rPr lang="en-US" baseline="0" dirty="0" smtClean="0"/>
              <a:t>Model &amp; Poster</a:t>
            </a:r>
          </a:p>
          <a:p>
            <a:pPr marL="628650" lvl="1" indent="-171450">
              <a:buFont typeface="Wingdings" pitchFamily="2" charset="2"/>
              <a:buChar char="ü"/>
            </a:pPr>
            <a:r>
              <a:rPr lang="en-US" baseline="0" dirty="0" smtClean="0"/>
              <a:t>We want the model to have a simple machine and a motorized part </a:t>
            </a:r>
          </a:p>
          <a:p>
            <a:pPr marL="628650" lvl="1" indent="-171450">
              <a:buFont typeface="Wingdings" pitchFamily="2" charset="2"/>
              <a:buChar char="ü"/>
            </a:pPr>
            <a:r>
              <a:rPr lang="en-US" baseline="0" dirty="0" smtClean="0"/>
              <a:t>Posters include info on each team member, research done and model made – New challenge docs will include more specific information on Poster layout – this helps both reviewers and spectators know what they’re looking at as layouts will be similar poster to poster. </a:t>
            </a:r>
          </a:p>
          <a:p>
            <a:pPr marL="171450" indent="-171450">
              <a:buFont typeface="Arial" pitchFamily="34" charset="0"/>
              <a:buChar char="•"/>
            </a:pPr>
            <a:r>
              <a:rPr lang="en-US" baseline="0" dirty="0" smtClean="0"/>
              <a:t>Events – will go over this more in-depth in a future slide</a:t>
            </a:r>
          </a:p>
          <a:p>
            <a:pPr marL="628650" lvl="1" indent="-171450">
              <a:buFont typeface="Wingdings" pitchFamily="2" charset="2"/>
              <a:buChar char="ü"/>
            </a:pPr>
            <a:r>
              <a:rPr lang="en-US" baseline="0" dirty="0" smtClean="0"/>
              <a:t>Keep them short and simple – remember these are little kids</a:t>
            </a:r>
          </a:p>
          <a:p>
            <a:pPr marL="628650" lvl="1" indent="-171450">
              <a:buFont typeface="Wingdings" pitchFamily="2" charset="2"/>
              <a:buChar char="ü"/>
            </a:pPr>
            <a:r>
              <a:rPr lang="en-US" baseline="0" dirty="0" smtClean="0"/>
              <a:t>Anyone can organize an Expo – the more the merrier mentality – do not feel you have to have an expo for every team in your area.</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180AFDD-5D48-4731-8463-0A36C67D9BEE}" type="slidenum">
              <a:rPr lang="en-US" sz="1200"/>
              <a:pPr eaLnBrk="1" hangingPunct="1"/>
              <a:t>3</a:t>
            </a:fld>
            <a:endParaRPr lang="en-US" sz="1200"/>
          </a:p>
        </p:txBody>
      </p:sp>
    </p:spTree>
    <p:extLst>
      <p:ext uri="{BB962C8B-B14F-4D97-AF65-F5344CB8AC3E}">
        <p14:creationId xmlns:p14="http://schemas.microsoft.com/office/powerpoint/2010/main" val="84006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Noncompetitive</a:t>
            </a:r>
            <a:r>
              <a:rPr lang="en-US" baseline="0" dirty="0" smtClean="0"/>
              <a:t> is key.</a:t>
            </a:r>
          </a:p>
          <a:p>
            <a:pPr marL="171450" indent="-171450">
              <a:buFont typeface="Arial" pitchFamily="34" charset="0"/>
              <a:buChar char="•"/>
            </a:pPr>
            <a:r>
              <a:rPr lang="en-US" baseline="0" dirty="0" smtClean="0"/>
              <a:t>No specific awards however we do give a list of suggested awards in the Event Guide – make sure the names are noncompetitive.</a:t>
            </a:r>
          </a:p>
          <a:p>
            <a:pPr marL="171450" indent="-171450">
              <a:buFont typeface="Arial" pitchFamily="34" charset="0"/>
              <a:buChar char="•"/>
            </a:pPr>
            <a:r>
              <a:rPr lang="en-US" u="sng" baseline="0" dirty="0" smtClean="0"/>
              <a:t>EVERYONE MUST </a:t>
            </a:r>
            <a:r>
              <a:rPr lang="en-US" baseline="0" dirty="0" smtClean="0"/>
              <a:t>win an award to keep the event </a:t>
            </a:r>
            <a:r>
              <a:rPr lang="en-US" u="sng" baseline="0" dirty="0" smtClean="0"/>
              <a:t>noncompetitive</a:t>
            </a:r>
            <a:r>
              <a:rPr lang="en-US" baseline="0" dirty="0" smtClean="0"/>
              <a:t>. – So if you’re giving out medals, certificates </a:t>
            </a:r>
            <a:r>
              <a:rPr lang="en-US" baseline="0" dirty="0" err="1" smtClean="0"/>
              <a:t>etc</a:t>
            </a:r>
            <a:r>
              <a:rPr lang="en-US" baseline="0" dirty="0" smtClean="0"/>
              <a:t> – everyone gets one – Trophies can be given out 1 per team. </a:t>
            </a:r>
          </a:p>
          <a:p>
            <a:pPr marL="171450" indent="-171450">
              <a:buFont typeface="Arial" pitchFamily="34" charset="0"/>
              <a:buChar char="•"/>
            </a:pPr>
            <a:r>
              <a:rPr lang="en-US" baseline="0" dirty="0" smtClean="0"/>
              <a:t>No Game – but there is a theme every year – same as FLL.</a:t>
            </a:r>
          </a:p>
          <a:p>
            <a:pPr marL="171450" indent="-171450">
              <a:buFont typeface="Arial" pitchFamily="34" charset="0"/>
              <a:buChar char="•"/>
            </a:pPr>
            <a:r>
              <a:rPr lang="en-US" baseline="0" dirty="0" smtClean="0"/>
              <a:t>No Robot though robotics is introduced.</a:t>
            </a:r>
          </a:p>
          <a:p>
            <a:pPr marL="171450" indent="-171450">
              <a:buFont typeface="Arial" pitchFamily="34" charset="0"/>
              <a:buChar char="•"/>
            </a:pPr>
            <a:r>
              <a:rPr lang="en-US" baseline="0" dirty="0" smtClean="0"/>
              <a:t>No Mandatory Products – but we do put together a base kit and robotics kit every year with LEGO Ed at a discounted price.  Teams can purchase/use </a:t>
            </a:r>
            <a:r>
              <a:rPr lang="en-US" baseline="0" dirty="0" err="1" smtClean="0"/>
              <a:t>WeDo</a:t>
            </a:r>
            <a:r>
              <a:rPr lang="en-US" baseline="0" dirty="0" smtClean="0"/>
              <a:t> or </a:t>
            </a:r>
            <a:r>
              <a:rPr lang="en-US" u="sng" baseline="0" dirty="0" smtClean="0"/>
              <a:t>ANY</a:t>
            </a:r>
            <a:r>
              <a:rPr lang="en-US" baseline="0" dirty="0" smtClean="0"/>
              <a:t> other LEGO products and use them in their model</a:t>
            </a:r>
          </a:p>
          <a:p>
            <a:endParaRPr lang="en-US" baseline="0" dirty="0" smtClean="0"/>
          </a:p>
          <a:p>
            <a:r>
              <a:rPr lang="en-US" baseline="0" dirty="0" smtClean="0"/>
              <a:t>Terminology</a:t>
            </a:r>
          </a:p>
          <a:p>
            <a:r>
              <a:rPr lang="en-US" baseline="0" dirty="0" smtClean="0"/>
              <a:t>- Make sure to use the ® on FIRST, LEGO or </a:t>
            </a:r>
            <a:r>
              <a:rPr lang="en-US" baseline="0" dirty="0" err="1" smtClean="0"/>
              <a:t>Jr.FLL</a:t>
            </a:r>
            <a:r>
              <a:rPr lang="en-US" baseline="0" dirty="0" smtClean="0"/>
              <a:t> the first time it’s used in a document</a:t>
            </a:r>
            <a:endParaRPr lang="en-US" dirty="0"/>
          </a:p>
        </p:txBody>
      </p:sp>
      <p:sp>
        <p:nvSpPr>
          <p:cNvPr id="4" name="Slide Number Placeholder 3"/>
          <p:cNvSpPr>
            <a:spLocks noGrp="1"/>
          </p:cNvSpPr>
          <p:nvPr>
            <p:ph type="sldNum" sz="quarter" idx="10"/>
          </p:nvPr>
        </p:nvSpPr>
        <p:spPr/>
        <p:txBody>
          <a:bodyPr/>
          <a:lstStyle/>
          <a:p>
            <a:fld id="{E20AB074-7360-4A1F-AAE6-AD55A6A1C12B}" type="slidenum">
              <a:rPr lang="en-US" smtClean="0"/>
              <a:t>4</a:t>
            </a:fld>
            <a:endParaRPr lang="en-US"/>
          </a:p>
        </p:txBody>
      </p:sp>
    </p:spTree>
    <p:extLst>
      <p:ext uri="{BB962C8B-B14F-4D97-AF65-F5344CB8AC3E}">
        <p14:creationId xmlns:p14="http://schemas.microsoft.com/office/powerpoint/2010/main" val="221541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Team</a:t>
            </a:r>
            <a:r>
              <a:rPr lang="en-US" baseline="0" dirty="0" smtClean="0"/>
              <a:t> Profiles:  Teams are made from all kinds of different groups, these are just a few of the most common</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Coach Profile: </a:t>
            </a:r>
            <a:r>
              <a:rPr lang="en-US" sz="1200" dirty="0" smtClean="0"/>
              <a:t>Good coaches come from many walks of life and have included teachers, parents, engineers, scientists, college students, and scout leaders.</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Most coaches said that they heard about the </a:t>
            </a:r>
            <a:r>
              <a:rPr lang="en-US" sz="1200" dirty="0" err="1" smtClean="0"/>
              <a:t>Jr.FLL</a:t>
            </a:r>
            <a:r>
              <a:rPr lang="en-US" sz="1200" dirty="0" smtClean="0"/>
              <a:t> Program from another parent or from a school.</a:t>
            </a:r>
          </a:p>
          <a:p>
            <a:endParaRPr lang="en-US" baseline="0" dirty="0" smtClean="0"/>
          </a:p>
          <a:p>
            <a:pPr marL="171450" indent="-171450">
              <a:buFont typeface="Arial" pitchFamily="34" charset="0"/>
              <a:buChar char="•"/>
            </a:pPr>
            <a:r>
              <a:rPr lang="en-US" baseline="0" dirty="0" smtClean="0"/>
              <a:t>Coach Responsibilities:</a:t>
            </a:r>
          </a:p>
          <a:p>
            <a:pPr marL="628650" lvl="1" indent="-171450">
              <a:buFont typeface="Wingdings" pitchFamily="2" charset="2"/>
              <a:buChar char="ü"/>
            </a:pPr>
            <a:r>
              <a:rPr lang="en-US" sz="1200" dirty="0" smtClean="0"/>
              <a:t>mentoring the team through the season’s Jr. FLL Challenge, as well as for planning and scheduling meetings, visits, and trips. </a:t>
            </a:r>
          </a:p>
          <a:p>
            <a:pPr marL="628650" lvl="1" indent="-171450">
              <a:buFont typeface="Wingdings" pitchFamily="2" charset="2"/>
              <a:buChar char="ü"/>
            </a:pPr>
            <a:r>
              <a:rPr lang="en-US" sz="1200" dirty="0" smtClean="0"/>
              <a:t>liaison between team members, mentors, parents, and volunteers. </a:t>
            </a:r>
          </a:p>
          <a:p>
            <a:pPr marL="628650" lvl="1" indent="-171450">
              <a:buFont typeface="Wingdings" pitchFamily="2" charset="2"/>
              <a:buChar char="ü"/>
            </a:pPr>
            <a:r>
              <a:rPr lang="en-US" sz="1200" dirty="0" smtClean="0"/>
              <a:t>It is important the coach inform kids and parents about what is expected of them in terms of their commitment to the team. </a:t>
            </a:r>
          </a:p>
          <a:p>
            <a:pPr marL="628650" lvl="1" indent="-171450">
              <a:buFont typeface="Wingdings" pitchFamily="2" charset="2"/>
              <a:buChar char="ü"/>
            </a:pPr>
            <a:r>
              <a:rPr lang="en-US" sz="1200" dirty="0" smtClean="0"/>
              <a:t>Coach is also responsible for honoring and communicating Jr. FLL core values to team members, team volunteers, and others affiliated 	with their team.</a:t>
            </a:r>
          </a:p>
        </p:txBody>
      </p:sp>
      <p:sp>
        <p:nvSpPr>
          <p:cNvPr id="4" name="Slide Number Placeholder 3"/>
          <p:cNvSpPr>
            <a:spLocks noGrp="1"/>
          </p:cNvSpPr>
          <p:nvPr>
            <p:ph type="sldNum" sz="quarter" idx="10"/>
          </p:nvPr>
        </p:nvSpPr>
        <p:spPr/>
        <p:txBody>
          <a:bodyPr/>
          <a:lstStyle/>
          <a:p>
            <a:fld id="{E20AB074-7360-4A1F-AAE6-AD55A6A1C12B}" type="slidenum">
              <a:rPr lang="en-US" smtClean="0"/>
              <a:t>5</a:t>
            </a:fld>
            <a:endParaRPr lang="en-US"/>
          </a:p>
        </p:txBody>
      </p:sp>
    </p:spTree>
    <p:extLst>
      <p:ext uri="{BB962C8B-B14F-4D97-AF65-F5344CB8AC3E}">
        <p14:creationId xmlns:p14="http://schemas.microsoft.com/office/powerpoint/2010/main" val="238787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Just like all other </a:t>
            </a:r>
            <a:r>
              <a:rPr lang="en-US" i="1" dirty="0" smtClean="0"/>
              <a:t>FIRST</a:t>
            </a:r>
            <a:r>
              <a:rPr lang="en-US" dirty="0" smtClean="0"/>
              <a:t> programs – </a:t>
            </a:r>
            <a:r>
              <a:rPr lang="en-US" dirty="0" err="1" smtClean="0"/>
              <a:t>Jr.FLL</a:t>
            </a:r>
            <a:r>
              <a:rPr lang="en-US" dirty="0" smtClean="0"/>
              <a:t> has their own set of Core</a:t>
            </a:r>
            <a:r>
              <a:rPr lang="en-US" baseline="0" dirty="0" smtClean="0"/>
              <a:t> Values</a:t>
            </a:r>
            <a:endParaRPr lang="en-US" dirty="0"/>
          </a:p>
        </p:txBody>
      </p:sp>
      <p:sp>
        <p:nvSpPr>
          <p:cNvPr id="4" name="Slide Number Placeholder 3"/>
          <p:cNvSpPr>
            <a:spLocks noGrp="1"/>
          </p:cNvSpPr>
          <p:nvPr>
            <p:ph type="sldNum" sz="quarter" idx="10"/>
          </p:nvPr>
        </p:nvSpPr>
        <p:spPr/>
        <p:txBody>
          <a:bodyPr/>
          <a:lstStyle/>
          <a:p>
            <a:fld id="{E20AB074-7360-4A1F-AAE6-AD55A6A1C12B}" type="slidenum">
              <a:rPr lang="en-US" smtClean="0"/>
              <a:t>6</a:t>
            </a:fld>
            <a:endParaRPr lang="en-US"/>
          </a:p>
        </p:txBody>
      </p:sp>
    </p:spTree>
    <p:extLst>
      <p:ext uri="{BB962C8B-B14F-4D97-AF65-F5344CB8AC3E}">
        <p14:creationId xmlns:p14="http://schemas.microsoft.com/office/powerpoint/2010/main" val="134595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Guided by adult coaches, teams use LEGO elements to build a </a:t>
            </a:r>
            <a:r>
              <a:rPr lang="en-US" sz="1200" b="1" dirty="0" smtClean="0"/>
              <a:t>model with a motorized moveable part </a:t>
            </a:r>
            <a:r>
              <a:rPr lang="en-US" sz="1200" dirty="0" smtClean="0"/>
              <a:t>and develop a coordinating </a:t>
            </a:r>
            <a:r>
              <a:rPr lang="en-US" sz="1200" b="1" dirty="0" smtClean="0"/>
              <a:t>Show Me poster </a:t>
            </a:r>
            <a:r>
              <a:rPr lang="en-US" sz="1200" dirty="0" smtClean="0"/>
              <a:t>to represent their journey.</a:t>
            </a:r>
          </a:p>
          <a:p>
            <a:endParaRPr lang="en-US" dirty="0" smtClean="0"/>
          </a:p>
          <a:p>
            <a:pPr marL="171450" indent="-171450">
              <a:buFont typeface="Arial" pitchFamily="34" charset="0"/>
              <a:buChar char="•"/>
            </a:pPr>
            <a:r>
              <a:rPr lang="en-US" dirty="0" smtClean="0"/>
              <a:t>Model</a:t>
            </a:r>
            <a:r>
              <a:rPr lang="en-US" baseline="0" dirty="0" smtClean="0"/>
              <a:t>: Can be anything that they learned on that year’s topic.  Does NOT have to be an invention. – But it can be!   Needs to be 15x15 – teams typically use a 15”x15” baseplate</a:t>
            </a:r>
          </a:p>
          <a:p>
            <a:endParaRPr lang="en-US" baseline="0" dirty="0" smtClean="0"/>
          </a:p>
          <a:p>
            <a:pPr marL="171450" indent="-171450">
              <a:buFont typeface="Arial" pitchFamily="34" charset="0"/>
              <a:buChar char="•"/>
            </a:pPr>
            <a:r>
              <a:rPr lang="en-US" baseline="0" dirty="0" smtClean="0"/>
              <a:t>Show Me Poster: This year we are introducing some new standards so posters will look similar.  These will be outlined in the Super Seniors Challenge Doc.  This helps reviewers as they will have an idea of what they are looking at as layouts will be similar poster to poster.  For example we’re going to ask all teams to put their team info on the right side, info about heir Senior Partner and their search on the left side and info about the item they researched and their model in the middle. </a:t>
            </a: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6BFF1DA-CA47-41E3-BD12-4A41350FB61C}" type="slidenum">
              <a:rPr lang="en-US" sz="1200"/>
              <a:pPr eaLnBrk="1" hangingPunct="1"/>
              <a:t>7</a:t>
            </a:fld>
            <a:endParaRPr lang="en-US" sz="1200"/>
          </a:p>
        </p:txBody>
      </p:sp>
    </p:spTree>
    <p:extLst>
      <p:ext uri="{BB962C8B-B14F-4D97-AF65-F5344CB8AC3E}">
        <p14:creationId xmlns:p14="http://schemas.microsoft.com/office/powerpoint/2010/main" val="2831150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smtClean="0"/>
              <a:t>This is</a:t>
            </a:r>
            <a:r>
              <a:rPr lang="en-US" baseline="0" dirty="0" smtClean="0"/>
              <a:t> a great example of a model from the Body Forward season.  </a:t>
            </a:r>
          </a:p>
          <a:p>
            <a:pPr marL="628650" lvl="1" indent="-171450">
              <a:buFont typeface="Wingdings" pitchFamily="2" charset="2"/>
              <a:buChar char="ü"/>
            </a:pPr>
            <a:r>
              <a:rPr lang="en-US" baseline="0" dirty="0" smtClean="0"/>
              <a:t>Models do not need to be elaborate – they can be fairly simple like this one</a:t>
            </a:r>
          </a:p>
          <a:p>
            <a:pPr marL="171450" indent="-171450">
              <a:buFont typeface="Arial" pitchFamily="34" charset="0"/>
              <a:buChar char="•"/>
            </a:pPr>
            <a:r>
              <a:rPr lang="en-US" baseline="0" dirty="0" smtClean="0"/>
              <a:t>What are we looking at?  </a:t>
            </a:r>
          </a:p>
          <a:p>
            <a:pPr marL="628650" lvl="1" indent="-171450">
              <a:buFont typeface="Wingdings" pitchFamily="2" charset="2"/>
              <a:buChar char="ü"/>
            </a:pPr>
            <a:r>
              <a:rPr lang="en-US" baseline="0" dirty="0" smtClean="0"/>
              <a:t>A dentist’s office – a very popular choice that season.</a:t>
            </a:r>
          </a:p>
          <a:p>
            <a:pPr marL="628650" lvl="1" indent="-171450">
              <a:buFont typeface="Wingdings" pitchFamily="2" charset="2"/>
              <a:buChar char="ü"/>
            </a:pPr>
            <a:r>
              <a:rPr lang="en-US" baseline="0" dirty="0" smtClean="0"/>
              <a:t>This one has 2 motorized pieces</a:t>
            </a:r>
          </a:p>
          <a:p>
            <a:pPr marL="1085850" lvl="2" indent="-171450">
              <a:buFont typeface="Courier New" pitchFamily="49" charset="0"/>
              <a:buChar char="o"/>
            </a:pPr>
            <a:r>
              <a:rPr lang="en-US" baseline="0" dirty="0" smtClean="0"/>
              <a:t>Dentures that move up and down</a:t>
            </a:r>
          </a:p>
          <a:p>
            <a:pPr marL="1085850" lvl="2" indent="-171450">
              <a:buFont typeface="Courier New" pitchFamily="49" charset="0"/>
              <a:buChar char="o"/>
            </a:pPr>
            <a:r>
              <a:rPr lang="en-US" baseline="0" dirty="0" smtClean="0"/>
              <a:t>A drill attached to the dentist’s chair that moves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4FA5008-F93E-44B3-B9F8-B2E70366D618}" type="slidenum">
              <a:rPr lang="en-US" sz="1200"/>
              <a:pPr eaLnBrk="1" hangingPunct="1"/>
              <a:t>8</a:t>
            </a:fld>
            <a:endParaRPr lang="en-US" sz="1200"/>
          </a:p>
        </p:txBody>
      </p:sp>
    </p:spTree>
    <p:extLst>
      <p:ext uri="{BB962C8B-B14F-4D97-AF65-F5344CB8AC3E}">
        <p14:creationId xmlns:p14="http://schemas.microsoft.com/office/powerpoint/2010/main" val="406392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Goal for</a:t>
            </a:r>
            <a:r>
              <a:rPr lang="en-US" baseline="0" dirty="0" smtClean="0"/>
              <a:t> 2012 – 3700 teams </a:t>
            </a:r>
          </a:p>
          <a:p>
            <a:endParaRPr lang="en-US" baseline="0" dirty="0" smtClean="0"/>
          </a:p>
          <a:p>
            <a:pPr marL="171450" indent="-171450">
              <a:buFont typeface="Arial" pitchFamily="34" charset="0"/>
              <a:buChar char="•"/>
            </a:pPr>
            <a:r>
              <a:rPr lang="en-US" baseline="0" dirty="0" smtClean="0"/>
              <a:t>Number of events reflects those captured on our website – there are many more happening all out there – this is why it’s important to put your event up on our site.</a:t>
            </a:r>
            <a:endParaRPr lang="en-US" dirty="0"/>
          </a:p>
        </p:txBody>
      </p:sp>
      <p:sp>
        <p:nvSpPr>
          <p:cNvPr id="4" name="Slide Number Placeholder 3"/>
          <p:cNvSpPr>
            <a:spLocks noGrp="1"/>
          </p:cNvSpPr>
          <p:nvPr>
            <p:ph type="sldNum" sz="quarter" idx="10"/>
          </p:nvPr>
        </p:nvSpPr>
        <p:spPr/>
        <p:txBody>
          <a:bodyPr/>
          <a:lstStyle/>
          <a:p>
            <a:fld id="{E20AB074-7360-4A1F-AAE6-AD55A6A1C12B}" type="slidenum">
              <a:rPr lang="en-US" smtClean="0"/>
              <a:t>9</a:t>
            </a:fld>
            <a:endParaRPr lang="en-US"/>
          </a:p>
        </p:txBody>
      </p:sp>
    </p:spTree>
    <p:extLst>
      <p:ext uri="{BB962C8B-B14F-4D97-AF65-F5344CB8AC3E}">
        <p14:creationId xmlns:p14="http://schemas.microsoft.com/office/powerpoint/2010/main" val="34696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6200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3EE72E-6858-4E18-8432-C8EFAE9872FF}"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52537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6C9AC-B5FD-48AE-B6D0-A4F6AD84EFA3}"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259675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DC411-E30E-457D-B3E2-7AB6FB4FA28D}"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76734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159FF-48BA-46FA-A2DD-FDA5E06331DA}"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4474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1362075"/>
          </a:xfrm>
        </p:spPr>
        <p:txBody>
          <a:bodyPr anchor="t">
            <a:noAutofit/>
          </a:bodyPr>
          <a:lstStyle>
            <a:lvl1pPr algn="ctr">
              <a:defRPr sz="4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14400" y="3810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786638-1FB0-4923-91D5-54045523C9E3}"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5075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731BB2-84F1-4062-9B83-D7C9A71A657E}"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318395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654AC-AC6A-4A5B-BAA4-9E34776075F9}" type="datetime1">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39439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C05B71-DF46-4E59-8821-51F8BFB9F7DB}" type="datetime1">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329532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B6658-7EF4-4433-8735-870013095675}" type="datetime1">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15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6FEA7-2965-4E01-90CE-72EFE9B44C69}"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371661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143D2-F8F6-4285-86A5-A213AB5E5D08}"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93506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9704" y="0"/>
            <a:ext cx="76962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520307"/>
            <a:ext cx="1905000" cy="365125"/>
          </a:xfrm>
          <a:prstGeom prst="rect">
            <a:avLst/>
          </a:prstGeom>
        </p:spPr>
        <p:txBody>
          <a:bodyPr vert="horz" lIns="91440" tIns="45720" rIns="91440" bIns="45720" rtlCol="0" anchor="ctr"/>
          <a:lstStyle>
            <a:lvl1pPr algn="l">
              <a:defRPr sz="900">
                <a:solidFill>
                  <a:schemeClr val="tx1">
                    <a:tint val="75000"/>
                  </a:schemeClr>
                </a:solidFill>
                <a:latin typeface="Helvetica" pitchFamily="34" charset="0"/>
              </a:defRPr>
            </a:lvl1pPr>
          </a:lstStyle>
          <a:p>
            <a:fld id="{0A79D94A-1C99-4C17-B215-F62CAA06AAC5}" type="datetime1">
              <a:rPr lang="en-US" smtClean="0"/>
              <a:t>10/19/2017</a:t>
            </a:fld>
            <a:endParaRPr lang="en-US"/>
          </a:p>
        </p:txBody>
      </p:sp>
      <p:sp>
        <p:nvSpPr>
          <p:cNvPr id="5" name="Footer Placeholder 4"/>
          <p:cNvSpPr>
            <a:spLocks noGrp="1"/>
          </p:cNvSpPr>
          <p:nvPr>
            <p:ph type="ftr" sz="quarter" idx="3"/>
          </p:nvPr>
        </p:nvSpPr>
        <p:spPr>
          <a:xfrm>
            <a:off x="3124200" y="6520307"/>
            <a:ext cx="2895600" cy="365125"/>
          </a:xfrm>
          <a:prstGeom prst="rect">
            <a:avLst/>
          </a:prstGeom>
        </p:spPr>
        <p:txBody>
          <a:bodyPr vert="horz" lIns="91440" tIns="45720" rIns="91440" bIns="45720" rtlCol="0" anchor="ctr"/>
          <a:lstStyle>
            <a:lvl1pPr algn="ctr">
              <a:defRPr sz="900">
                <a:solidFill>
                  <a:schemeClr val="tx1">
                    <a:tint val="75000"/>
                  </a:schemeClr>
                </a:solidFill>
                <a:latin typeface="Helvetica" pitchFamily="34" charset="0"/>
              </a:defRPr>
            </a:lvl1pPr>
          </a:lstStyle>
          <a:p>
            <a:endParaRPr lang="en-US"/>
          </a:p>
        </p:txBody>
      </p:sp>
      <p:sp>
        <p:nvSpPr>
          <p:cNvPr id="6" name="Slide Number Placeholder 5"/>
          <p:cNvSpPr>
            <a:spLocks noGrp="1"/>
          </p:cNvSpPr>
          <p:nvPr>
            <p:ph type="sldNum" sz="quarter" idx="4"/>
          </p:nvPr>
        </p:nvSpPr>
        <p:spPr>
          <a:xfrm>
            <a:off x="6553200" y="6520307"/>
            <a:ext cx="2133600" cy="365125"/>
          </a:xfrm>
          <a:prstGeom prst="rect">
            <a:avLst/>
          </a:prstGeom>
        </p:spPr>
        <p:txBody>
          <a:bodyPr vert="horz" lIns="91440" tIns="45720" rIns="91440" bIns="45720" rtlCol="0" anchor="ctr"/>
          <a:lstStyle>
            <a:lvl1pPr algn="r">
              <a:defRPr sz="900">
                <a:solidFill>
                  <a:schemeClr val="tx1">
                    <a:tint val="75000"/>
                  </a:schemeClr>
                </a:solidFill>
                <a:latin typeface="Helvetica" pitchFamily="34" charset="0"/>
              </a:defRPr>
            </a:lvl1pPr>
          </a:lstStyle>
          <a:p>
            <a:fld id="{84722DE4-05AD-4B40-B68B-E00FF644C08A}" type="slidenum">
              <a:rPr lang="en-US" smtClean="0"/>
              <a:t>‹#›</a:t>
            </a:fld>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r="96599"/>
          <a:stretch/>
        </p:blipFill>
        <p:spPr>
          <a:xfrm>
            <a:off x="0" y="0"/>
            <a:ext cx="685800" cy="6858000"/>
          </a:xfrm>
          <a:prstGeom prst="rect">
            <a:avLst/>
          </a:prstGeom>
        </p:spPr>
      </p:pic>
      <p:pic>
        <p:nvPicPr>
          <p:cNvPr id="9" name="Picture 2" descr="http://www.usfirst.org/uploadedImages/Robotics_Programs/FRC/FRC_Communications_Resource_Center/Branding_and_Logos/FIRSTvert_RGB.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58498"/>
            <a:ext cx="914400" cy="82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84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2800"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C00000"/>
        </a:buClr>
        <a:buFont typeface="Albertus" pitchFamily="34" charset="0"/>
        <a:buChar char="∆"/>
        <a:defRPr sz="24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C00000"/>
        </a:buClr>
        <a:buSzPct val="100000"/>
        <a:buFont typeface="Albertus Medium" pitchFamily="34" charset="0"/>
        <a:buChar char="o"/>
        <a:defRPr sz="20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C00000"/>
        </a:buClr>
        <a:buSzPct val="80000"/>
        <a:buFont typeface="Wingdings" pitchFamily="2" charset="2"/>
        <a:buChar char="q"/>
        <a:defRPr sz="18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C00000"/>
        </a:buClr>
        <a:buFont typeface="Albertus" pitchFamily="34" charset="0"/>
        <a:buChar char="∆"/>
        <a:defRPr sz="1600" kern="1200">
          <a:solidFill>
            <a:schemeClr val="tx1"/>
          </a:solidFill>
          <a:latin typeface="Helvetica" pitchFamily="34" charset="0"/>
          <a:ea typeface="+mn-ea"/>
          <a:cs typeface="+mn-cs"/>
        </a:defRPr>
      </a:lvl4pPr>
      <a:lvl5pPr marL="2001838" indent="-173038" algn="l" defTabSz="914400" rtl="0" eaLnBrk="1" latinLnBrk="0" hangingPunct="1">
        <a:spcBef>
          <a:spcPct val="20000"/>
        </a:spcBef>
        <a:buClr>
          <a:srgbClr val="C00000"/>
        </a:buClr>
        <a:buFont typeface="Albertus Medium" pitchFamily="34" charset="0"/>
        <a:buChar char="o"/>
        <a:defRPr sz="14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ducation.lego.com/en-us/products/wedo-2-0-medium-motor/45303" TargetMode="External"/><Relationship Id="rId13" Type="http://schemas.openxmlformats.org/officeDocument/2006/relationships/hyperlink" Target="https://education.lego.com/en-us/products/transformer-10v-dc/45517" TargetMode="External"/><Relationship Id="rId3" Type="http://schemas.openxmlformats.org/officeDocument/2006/relationships/hyperlink" Target="https://www.firstinspires.org/robotics/flljr/registration-faq" TargetMode="External"/><Relationship Id="rId7" Type="http://schemas.openxmlformats.org/officeDocument/2006/relationships/hyperlink" Target="https://education.lego.com/en-us/products/lego-education-wedo-2-0-core-set/45300" TargetMode="External"/><Relationship Id="rId12" Type="http://schemas.openxmlformats.org/officeDocument/2006/relationships/hyperlink" Target="https://education.lego.com/en-us/products/wedo-2-0-smart-hub-rechargeable-battery/4530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ducation.lego.com/en-us/products/gray-baseplate/10701" TargetMode="External"/><Relationship Id="rId11" Type="http://schemas.openxmlformats.org/officeDocument/2006/relationships/hyperlink" Target="https://education.lego.com/en-us/products/wedo-2-0-smart-hub/45301" TargetMode="External"/><Relationship Id="rId5" Type="http://schemas.openxmlformats.org/officeDocument/2006/relationships/hyperlink" Target="https://education.lego.com/en-us/products/creative-lego-brick-set/45020" TargetMode="External"/><Relationship Id="rId15" Type="http://schemas.openxmlformats.org/officeDocument/2006/relationships/image" Target="../media/image14.png"/><Relationship Id="rId10" Type="http://schemas.openxmlformats.org/officeDocument/2006/relationships/hyperlink" Target="https://education.lego.com/en-us/products/wedo-2-0-tilt-sensor/45305" TargetMode="External"/><Relationship Id="rId4" Type="http://schemas.openxmlformats.org/officeDocument/2006/relationships/hyperlink" Target="https://education.lego.com/en-us/products/community-minifigure-set/9348" TargetMode="External"/><Relationship Id="rId9" Type="http://schemas.openxmlformats.org/officeDocument/2006/relationships/hyperlink" Target="https://education.lego.com/en-us/products/wedo-2-0-motion-sensor/45304" TargetMode="External"/><Relationship Id="rId14" Type="http://schemas.openxmlformats.org/officeDocument/2006/relationships/hyperlink" Target="https://education.lego.com/en-us/products/wedo-2-0-add-on-power-pack/500483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irstroboticscanada.org/flljr/flljrontari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www.firstinspires.org/robotics/fllj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8B2AFD3F-C251-4BF7-A877-BB6B731852BE}" type="slidenum">
              <a:rPr lang="en-US">
                <a:solidFill>
                  <a:srgbClr val="239E98"/>
                </a:solidFill>
              </a:rPr>
              <a:pPr>
                <a:defRPr/>
              </a:pPr>
              <a:t>1</a:t>
            </a:fld>
            <a:endParaRPr lang="en-US">
              <a:solidFill>
                <a:srgbClr val="239E98"/>
              </a:solidFill>
            </a:endParaRPr>
          </a:p>
        </p:txBody>
      </p:sp>
      <p:sp>
        <p:nvSpPr>
          <p:cNvPr id="3" name="TextBox 2"/>
          <p:cNvSpPr txBox="1"/>
          <p:nvPr/>
        </p:nvSpPr>
        <p:spPr>
          <a:xfrm>
            <a:off x="890827" y="4800600"/>
            <a:ext cx="7696200" cy="923330"/>
          </a:xfrm>
          <a:prstGeom prst="rect">
            <a:avLst/>
          </a:prstGeom>
          <a:noFill/>
        </p:spPr>
        <p:txBody>
          <a:bodyPr wrap="square" rtlCol="0">
            <a:spAutoFit/>
          </a:bodyPr>
          <a:lstStyle/>
          <a:p>
            <a:pPr algn="ctr"/>
            <a:r>
              <a:rPr lang="en-US" sz="5400" b="1" dirty="0" smtClean="0">
                <a:solidFill>
                  <a:srgbClr val="00A852"/>
                </a:solidFill>
                <a:effectLst>
                  <a:outerShdw blurRad="38100" dist="38100" dir="2700000" algn="tl">
                    <a:srgbClr val="000000">
                      <a:alpha val="43137"/>
                    </a:srgbClr>
                  </a:outerShdw>
                </a:effectLst>
              </a:rPr>
              <a:t>The Basics</a:t>
            </a:r>
            <a:endParaRPr lang="en-US" sz="5400" b="1" dirty="0">
              <a:solidFill>
                <a:srgbClr val="00A852"/>
              </a:solidFill>
              <a:effectLst>
                <a:outerShdw blurRad="38100" dist="38100" dir="2700000" algn="tl">
                  <a:srgbClr val="000000">
                    <a:alpha val="43137"/>
                  </a:srgbClr>
                </a:outerShdw>
              </a:effectLst>
            </a:endParaRPr>
          </a:p>
        </p:txBody>
      </p:sp>
      <p:sp>
        <p:nvSpPr>
          <p:cNvPr id="5" name="Title 4"/>
          <p:cNvSpPr>
            <a:spLocks noGrp="1"/>
          </p:cNvSpPr>
          <p:nvPr>
            <p:ph type="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249" y="950259"/>
            <a:ext cx="6363355" cy="3099816"/>
          </a:xfrm>
          <a:prstGeom prst="rect">
            <a:avLst/>
          </a:prstGeom>
        </p:spPr>
      </p:pic>
    </p:spTree>
    <p:extLst>
      <p:ext uri="{BB962C8B-B14F-4D97-AF65-F5344CB8AC3E}">
        <p14:creationId xmlns:p14="http://schemas.microsoft.com/office/powerpoint/2010/main" val="4053849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dirty="0" smtClean="0">
                <a:latin typeface="+mn-lt"/>
              </a:rPr>
              <a:t>Aqua Adventure℠ Season</a:t>
            </a:r>
          </a:p>
        </p:txBody>
      </p:sp>
      <p:sp>
        <p:nvSpPr>
          <p:cNvPr id="4" name="Slide Number Placeholder 3"/>
          <p:cNvSpPr>
            <a:spLocks noGrp="1"/>
          </p:cNvSpPr>
          <p:nvPr>
            <p:ph type="sldNum" sz="quarter" idx="12"/>
          </p:nvPr>
        </p:nvSpPr>
        <p:spPr/>
        <p:txBody>
          <a:bodyPr/>
          <a:lstStyle/>
          <a:p>
            <a:pPr>
              <a:defRPr/>
            </a:pPr>
            <a:fld id="{7E8E36B5-20FD-4BEF-B250-CD4349F933A8}" type="slidenum">
              <a:rPr lang="en-US" smtClean="0"/>
              <a:pPr>
                <a:defRPr/>
              </a:pPr>
              <a:t>10</a:t>
            </a:fld>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62200" y="664159"/>
            <a:ext cx="4343400" cy="6175912"/>
          </a:xfrm>
        </p:spPr>
      </p:pic>
    </p:spTree>
    <p:extLst>
      <p:ext uri="{BB962C8B-B14F-4D97-AF65-F5344CB8AC3E}">
        <p14:creationId xmlns:p14="http://schemas.microsoft.com/office/powerpoint/2010/main" val="2515425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latin typeface="+mn-lt"/>
              </a:rPr>
              <a:t>FIRST LEGO League Jr. Season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08071332"/>
              </p:ext>
            </p:extLst>
          </p:nvPr>
        </p:nvGraphicFramePr>
        <p:xfrm>
          <a:off x="762000" y="1391174"/>
          <a:ext cx="7924800" cy="2495026"/>
        </p:xfrm>
        <a:graphic>
          <a:graphicData uri="http://schemas.openxmlformats.org/drawingml/2006/table">
            <a:tbl>
              <a:tblPr firstRow="1" bandRow="1">
                <a:tableStyleId>{5C22544A-7EE6-4342-B048-85BDC9FD1C3A}</a:tableStyleId>
              </a:tblPr>
              <a:tblGrid>
                <a:gridCol w="2952376"/>
                <a:gridCol w="4972424"/>
              </a:tblGrid>
              <a:tr h="370951">
                <a:tc>
                  <a:txBody>
                    <a:bodyPr/>
                    <a:lstStyle/>
                    <a:p>
                      <a:endParaRPr lang="en-US" sz="1800" dirty="0"/>
                    </a:p>
                  </a:txBody>
                  <a:tcPr marL="93233" marR="93233" marT="45734" marB="45734">
                    <a:solidFill>
                      <a:srgbClr val="00A852"/>
                    </a:solidFill>
                  </a:tcPr>
                </a:tc>
                <a:tc>
                  <a:txBody>
                    <a:bodyPr/>
                    <a:lstStyle/>
                    <a:p>
                      <a:endParaRPr lang="en-US" sz="1800" dirty="0"/>
                    </a:p>
                  </a:txBody>
                  <a:tcPr marL="93233" marR="93233" marT="45734" marB="45734">
                    <a:solidFill>
                      <a:srgbClr val="00A852"/>
                    </a:solidFill>
                  </a:tcPr>
                </a:tc>
              </a:tr>
              <a:tr h="370951">
                <a:tc>
                  <a:txBody>
                    <a:bodyPr/>
                    <a:lstStyle/>
                    <a:p>
                      <a:r>
                        <a:rPr lang="en-US" sz="1800" dirty="0" smtClean="0">
                          <a:latin typeface="+mn-lt"/>
                        </a:rPr>
                        <a:t>May</a:t>
                      </a:r>
                      <a:endParaRPr lang="en-US" sz="1800" dirty="0">
                        <a:latin typeface="+mn-lt"/>
                      </a:endParaRPr>
                    </a:p>
                  </a:txBody>
                  <a:tcPr marL="93233" marR="93233" marT="45734" marB="45734">
                    <a:noFill/>
                  </a:tcPr>
                </a:tc>
                <a:tc>
                  <a:txBody>
                    <a:bodyPr/>
                    <a:lstStyle/>
                    <a:p>
                      <a:r>
                        <a:rPr lang="en-US" sz="1800" dirty="0" smtClean="0">
                          <a:latin typeface="+mn-lt"/>
                        </a:rPr>
                        <a:t>Registration Opens in U.S. and Canada</a:t>
                      </a:r>
                      <a:endParaRPr lang="en-US" sz="1800" dirty="0">
                        <a:latin typeface="+mn-lt"/>
                      </a:endParaRPr>
                    </a:p>
                  </a:txBody>
                  <a:tcPr marL="93233" marR="93233" marT="45734" marB="45734">
                    <a:noFill/>
                  </a:tcPr>
                </a:tc>
              </a:tr>
              <a:tr h="640271">
                <a:tc>
                  <a:txBody>
                    <a:bodyPr/>
                    <a:lstStyle/>
                    <a:p>
                      <a:r>
                        <a:rPr lang="en-US" sz="1800" dirty="0" smtClean="0">
                          <a:latin typeface="+mn-lt"/>
                        </a:rPr>
                        <a:t>August</a:t>
                      </a:r>
                      <a:endParaRPr lang="en-US" sz="1800" dirty="0">
                        <a:latin typeface="+mn-lt"/>
                      </a:endParaRPr>
                    </a:p>
                  </a:txBody>
                  <a:tcPr marL="93233" marR="93233" marT="45734" marB="45734">
                    <a:noFill/>
                  </a:tcPr>
                </a:tc>
                <a:tc>
                  <a:txBody>
                    <a:bodyPr/>
                    <a:lstStyle/>
                    <a:p>
                      <a:r>
                        <a:rPr lang="en-US" sz="1800" dirty="0" smtClean="0">
                          <a:latin typeface="+mn-lt"/>
                        </a:rPr>
                        <a:t>Challenge materials and LEGO Kits available</a:t>
                      </a:r>
                      <a:r>
                        <a:rPr lang="en-US" sz="1800" baseline="0" dirty="0" smtClean="0">
                          <a:latin typeface="+mn-lt"/>
                        </a:rPr>
                        <a:t> for registered teams in U.S. and Canada</a:t>
                      </a:r>
                      <a:endParaRPr lang="en-US" sz="1800" dirty="0">
                        <a:latin typeface="+mn-lt"/>
                      </a:endParaRPr>
                    </a:p>
                  </a:txBody>
                  <a:tcPr marL="93233" marR="93233" marT="45734" marB="45734">
                    <a:noFill/>
                  </a:tcPr>
                </a:tc>
              </a:tr>
              <a:tr h="370951">
                <a:tc>
                  <a:txBody>
                    <a:bodyPr/>
                    <a:lstStyle/>
                    <a:p>
                      <a:r>
                        <a:rPr lang="en-US" sz="1800" dirty="0" smtClean="0">
                          <a:latin typeface="+mn-lt"/>
                        </a:rPr>
                        <a:t>April</a:t>
                      </a:r>
                      <a:endParaRPr lang="en-US" sz="1800" dirty="0">
                        <a:latin typeface="+mn-lt"/>
                      </a:endParaRPr>
                    </a:p>
                  </a:txBody>
                  <a:tcPr marL="93233" marR="93233" marT="45734" marB="45734">
                    <a:noFill/>
                  </a:tcPr>
                </a:tc>
                <a:tc>
                  <a:txBody>
                    <a:bodyPr/>
                    <a:lstStyle/>
                    <a:p>
                      <a:r>
                        <a:rPr lang="en-US" sz="1800" dirty="0" smtClean="0">
                          <a:latin typeface="+mn-lt"/>
                        </a:rPr>
                        <a:t>Registration Closes in U.S. and Canada</a:t>
                      </a:r>
                      <a:endParaRPr lang="en-US" sz="1800" dirty="0">
                        <a:latin typeface="+mn-lt"/>
                      </a:endParaRPr>
                    </a:p>
                  </a:txBody>
                  <a:tcPr marL="93233" marR="93233" marT="45734" marB="45734">
                    <a:noFill/>
                  </a:tcPr>
                </a:tc>
              </a:tr>
              <a:tr h="370951">
                <a:tc>
                  <a:txBody>
                    <a:bodyPr/>
                    <a:lstStyle/>
                    <a:p>
                      <a:r>
                        <a:rPr lang="en-US" sz="1800" dirty="0" smtClean="0">
                          <a:latin typeface="+mn-lt"/>
                        </a:rPr>
                        <a:t>Throughout Season</a:t>
                      </a:r>
                      <a:endParaRPr lang="en-US" sz="1800" dirty="0">
                        <a:latin typeface="+mn-lt"/>
                      </a:endParaRPr>
                    </a:p>
                  </a:txBody>
                  <a:tcPr marL="93233" marR="93233" marT="45734" marB="45734">
                    <a:noFill/>
                  </a:tcPr>
                </a:tc>
                <a:tc>
                  <a:txBody>
                    <a:bodyPr/>
                    <a:lstStyle/>
                    <a:p>
                      <a:r>
                        <a:rPr lang="en-US" sz="1800" dirty="0" smtClean="0">
                          <a:latin typeface="+mn-lt"/>
                        </a:rPr>
                        <a:t>Expos are</a:t>
                      </a:r>
                      <a:r>
                        <a:rPr lang="en-US" sz="1800" baseline="0" dirty="0" smtClean="0">
                          <a:latin typeface="+mn-lt"/>
                        </a:rPr>
                        <a:t> held</a:t>
                      </a:r>
                      <a:endParaRPr lang="en-US" sz="1800" dirty="0">
                        <a:latin typeface="+mn-lt"/>
                      </a:endParaRPr>
                    </a:p>
                  </a:txBody>
                  <a:tcPr marL="93233" marR="93233" marT="45734" marB="45734">
                    <a:noFill/>
                  </a:tcPr>
                </a:tc>
              </a:tr>
              <a:tr h="370951">
                <a:tc>
                  <a:txBody>
                    <a:bodyPr/>
                    <a:lstStyle/>
                    <a:p>
                      <a:r>
                        <a:rPr lang="en-US" sz="1800" dirty="0" smtClean="0">
                          <a:latin typeface="+mn-lt"/>
                        </a:rPr>
                        <a:t>April</a:t>
                      </a:r>
                      <a:endParaRPr lang="en-US" sz="1800" dirty="0">
                        <a:latin typeface="+mn-lt"/>
                      </a:endParaRPr>
                    </a:p>
                  </a:txBody>
                  <a:tcPr marL="93233" marR="93233" marT="45734" marB="45734">
                    <a:noFill/>
                  </a:tcPr>
                </a:tc>
                <a:tc>
                  <a:txBody>
                    <a:bodyPr/>
                    <a:lstStyle/>
                    <a:p>
                      <a:r>
                        <a:rPr lang="en-US" sz="1800" dirty="0" smtClean="0">
                          <a:latin typeface="+mn-lt"/>
                        </a:rPr>
                        <a:t>World Festival Expo</a:t>
                      </a:r>
                      <a:r>
                        <a:rPr lang="en-US" sz="1800" baseline="0" dirty="0" smtClean="0">
                          <a:latin typeface="+mn-lt"/>
                        </a:rPr>
                        <a:t> –</a:t>
                      </a:r>
                      <a:r>
                        <a:rPr lang="en-US" sz="1800" dirty="0" smtClean="0">
                          <a:latin typeface="+mn-lt"/>
                        </a:rPr>
                        <a:t> Detroit, MI</a:t>
                      </a:r>
                      <a:endParaRPr lang="en-US" sz="1800" dirty="0">
                        <a:latin typeface="+mn-lt"/>
                      </a:endParaRPr>
                    </a:p>
                  </a:txBody>
                  <a:tcPr marL="93233" marR="93233" marT="45734" marB="45734">
                    <a:noFill/>
                  </a:tcPr>
                </a:tc>
              </a:tr>
            </a:tbl>
          </a:graphicData>
        </a:graphic>
      </p:graphicFrame>
      <p:sp>
        <p:nvSpPr>
          <p:cNvPr id="4" name="Slide Number Placeholder 3"/>
          <p:cNvSpPr>
            <a:spLocks noGrp="1"/>
          </p:cNvSpPr>
          <p:nvPr>
            <p:ph type="sldNum" sz="quarter" idx="12"/>
          </p:nvPr>
        </p:nvSpPr>
        <p:spPr/>
        <p:txBody>
          <a:bodyPr/>
          <a:lstStyle/>
          <a:p>
            <a:pPr>
              <a:defRPr/>
            </a:pPr>
            <a:fld id="{22A8AF6C-85F1-4EB6-ABBB-4FFEAD466730}" type="slidenum">
              <a:rPr lang="en-US" smtClean="0"/>
              <a:pPr>
                <a:defRPr/>
              </a:pPr>
              <a:t>11</a:t>
            </a:fld>
            <a:endParaRPr lang="en-US"/>
          </a:p>
        </p:txBody>
      </p:sp>
      <p:pic>
        <p:nvPicPr>
          <p:cNvPr id="15384" name="Picture 2" descr="C:\Documents and Settings\dchism\Desktop\Jr.FLL Model pics\IMG_65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14800"/>
            <a:ext cx="426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26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LEGO® Education Product Offerings</a:t>
            </a:r>
            <a:endParaRPr lang="en-US" b="1" dirty="0">
              <a:latin typeface="+mn-lt"/>
            </a:endParaRPr>
          </a:p>
        </p:txBody>
      </p:sp>
      <p:sp>
        <p:nvSpPr>
          <p:cNvPr id="4" name="Slide Number Placeholder 3"/>
          <p:cNvSpPr>
            <a:spLocks noGrp="1"/>
          </p:cNvSpPr>
          <p:nvPr>
            <p:ph type="sldNum" sz="quarter" idx="12"/>
          </p:nvPr>
        </p:nvSpPr>
        <p:spPr/>
        <p:txBody>
          <a:bodyPr/>
          <a:lstStyle/>
          <a:p>
            <a:fld id="{84722DE4-05AD-4B40-B68B-E00FF644C08A}" type="slidenum">
              <a:rPr lang="en-US" smtClean="0"/>
              <a:t>12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9011361"/>
              </p:ext>
            </p:extLst>
          </p:nvPr>
        </p:nvGraphicFramePr>
        <p:xfrm>
          <a:off x="1219200" y="746760"/>
          <a:ext cx="4759138" cy="6111240"/>
        </p:xfrm>
        <a:graphic>
          <a:graphicData uri="http://schemas.openxmlformats.org/drawingml/2006/table">
            <a:tbl>
              <a:tblPr firstRow="1" bandRow="1">
                <a:tableStyleId>{5C22544A-7EE6-4342-B048-85BDC9FD1C3A}</a:tableStyleId>
              </a:tblPr>
              <a:tblGrid>
                <a:gridCol w="1841350"/>
                <a:gridCol w="1741864"/>
                <a:gridCol w="1175924"/>
              </a:tblGrid>
              <a:tr h="304800">
                <a:tc>
                  <a:txBody>
                    <a:bodyPr/>
                    <a:lstStyle/>
                    <a:p>
                      <a:pPr algn="l" fontAlgn="t"/>
                      <a:r>
                        <a:rPr lang="en-CA" sz="900" b="1" dirty="0">
                          <a:effectLst/>
                          <a:latin typeface="Arial Narrow" panose="020B0606020202030204" pitchFamily="34" charset="0"/>
                        </a:rPr>
                        <a:t>Item</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852"/>
                    </a:solidFill>
                  </a:tcPr>
                </a:tc>
                <a:tc>
                  <a:txBody>
                    <a:bodyPr/>
                    <a:lstStyle/>
                    <a:p>
                      <a:pPr algn="l" fontAlgn="t"/>
                      <a:r>
                        <a:rPr lang="en-CA" sz="900" b="1" dirty="0">
                          <a:effectLst/>
                          <a:latin typeface="Arial Narrow" panose="020B0606020202030204" pitchFamily="34" charset="0"/>
                        </a:rPr>
                        <a:t>Canada $ Price (CAD)</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852"/>
                    </a:solidFill>
                  </a:tcPr>
                </a:tc>
                <a:tc>
                  <a:txBody>
                    <a:bodyPr/>
                    <a:lstStyle/>
                    <a:p>
                      <a:pPr algn="l" fontAlgn="t"/>
                      <a:r>
                        <a:rPr lang="en-CA" sz="900" b="1" dirty="0">
                          <a:effectLst/>
                          <a:latin typeface="Arial Narrow" panose="020B0606020202030204" pitchFamily="34" charset="0"/>
                        </a:rPr>
                        <a:t>Spectrum Item #</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852"/>
                    </a:solidFill>
                  </a:tcPr>
                </a:tc>
              </a:tr>
              <a:tr h="228600">
                <a:tc>
                  <a:txBody>
                    <a:bodyPr/>
                    <a:lstStyle/>
                    <a:p>
                      <a:pPr algn="l" fontAlgn="t"/>
                      <a:r>
                        <a:rPr lang="en-CA" sz="900" u="none" strike="noStrike" dirty="0">
                          <a:solidFill>
                            <a:srgbClr val="428BCA"/>
                          </a:solidFill>
                          <a:effectLst/>
                          <a:latin typeface="Arial Narrow" panose="020B0606020202030204" pitchFamily="34" charset="0"/>
                          <a:hlinkClick r:id="rId3"/>
                        </a:rPr>
                        <a:t>Team Registration</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variable, depending on exchange rate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 </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8760">
                <a:tc>
                  <a:txBody>
                    <a:bodyPr/>
                    <a:lstStyle/>
                    <a:p>
                      <a:pPr algn="l" fontAlgn="t"/>
                      <a:r>
                        <a:rPr lang="en-CA" sz="900" u="none" strike="noStrike" dirty="0">
                          <a:solidFill>
                            <a:srgbClr val="428BCA"/>
                          </a:solidFill>
                          <a:effectLst/>
                          <a:latin typeface="Arial Narrow" panose="020B0606020202030204" pitchFamily="34" charset="0"/>
                          <a:hlinkClick r:id="rId3"/>
                        </a:rPr>
                        <a:t>Season Pass - Small</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variable, depending on exchange rate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 </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920">
                <a:tc>
                  <a:txBody>
                    <a:bodyPr/>
                    <a:lstStyle/>
                    <a:p>
                      <a:pPr algn="l" fontAlgn="t"/>
                      <a:r>
                        <a:rPr lang="en-CA" sz="900" u="none" strike="noStrike">
                          <a:solidFill>
                            <a:srgbClr val="428BCA"/>
                          </a:solidFill>
                          <a:effectLst/>
                          <a:latin typeface="Arial Narrow" panose="020B0606020202030204" pitchFamily="34" charset="0"/>
                          <a:hlinkClick r:id="rId3"/>
                        </a:rPr>
                        <a:t>Season Pass - Large</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variable, depending on exchange rate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 </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080">
                <a:tc gridSpan="3">
                  <a:txBody>
                    <a:bodyPr/>
                    <a:lstStyle/>
                    <a:p>
                      <a:pPr algn="ctr" fontAlgn="t"/>
                      <a:r>
                        <a:rPr lang="en-CA" sz="900" b="1" dirty="0">
                          <a:effectLst/>
                          <a:latin typeface="Arial Narrow" panose="020B0606020202030204" pitchFamily="34" charset="0"/>
                        </a:rPr>
                        <a:t>Items available for purchase after registration by clicking on the "Order Product" button on the Dashboard</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a:p>
                  </a:txBody>
                  <a:tcPr/>
                </a:tc>
                <a:tc hMerge="1">
                  <a:txBody>
                    <a:bodyPr/>
                    <a:lstStyle/>
                    <a:p>
                      <a:endParaRPr lang="en-CA"/>
                    </a:p>
                  </a:txBody>
                  <a:tcPr/>
                </a:tc>
              </a:tr>
              <a:tr h="259080">
                <a:tc>
                  <a:txBody>
                    <a:bodyPr/>
                    <a:lstStyle/>
                    <a:p>
                      <a:pPr algn="l" fontAlgn="t"/>
                      <a:r>
                        <a:rPr lang="en-CA" sz="900" u="none" strike="noStrike">
                          <a:solidFill>
                            <a:srgbClr val="428BCA"/>
                          </a:solidFill>
                          <a:effectLst/>
                          <a:latin typeface="Arial Narrow" panose="020B0606020202030204" pitchFamily="34" charset="0"/>
                          <a:hlinkClick r:id="rId4"/>
                        </a:rPr>
                        <a:t>Community Minifigure Set</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$67.95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733444</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600">
                <a:tc>
                  <a:txBody>
                    <a:bodyPr/>
                    <a:lstStyle/>
                    <a:p>
                      <a:pPr algn="l" fontAlgn="t"/>
                      <a:r>
                        <a:rPr lang="en-CA" sz="900" u="none" strike="noStrike">
                          <a:solidFill>
                            <a:srgbClr val="428BCA"/>
                          </a:solidFill>
                          <a:effectLst/>
                          <a:latin typeface="Arial Narrow" panose="020B0606020202030204" pitchFamily="34" charset="0"/>
                          <a:hlinkClick r:id="rId5"/>
                        </a:rPr>
                        <a:t>Creative LEGO Brick Set</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$69.95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730814</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l" fontAlgn="t"/>
                      <a:r>
                        <a:rPr lang="en-CA" sz="900" u="none" strike="noStrike">
                          <a:solidFill>
                            <a:srgbClr val="428BCA"/>
                          </a:solidFill>
                          <a:effectLst/>
                          <a:latin typeface="Arial Narrow" panose="020B0606020202030204" pitchFamily="34" charset="0"/>
                          <a:hlinkClick r:id="rId6"/>
                        </a:rPr>
                        <a:t>Gray Baseplate</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$18.95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77957</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600">
                <a:tc>
                  <a:txBody>
                    <a:bodyPr/>
                    <a:lstStyle/>
                    <a:p>
                      <a:pPr algn="l" fontAlgn="t"/>
                      <a:r>
                        <a:rPr lang="en-CA" sz="900" u="none" strike="noStrike">
                          <a:solidFill>
                            <a:srgbClr val="428BCA"/>
                          </a:solidFill>
                          <a:effectLst/>
                          <a:latin typeface="Arial Narrow" panose="020B0606020202030204" pitchFamily="34" charset="0"/>
                          <a:hlinkClick r:id="rId7"/>
                        </a:rPr>
                        <a:t>WeDo 2.0 Core Set + Software</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$203.95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730432</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l" fontAlgn="t"/>
                      <a:r>
                        <a:rPr lang="en-CA" sz="900" u="none" strike="noStrike">
                          <a:solidFill>
                            <a:srgbClr val="428BCA"/>
                          </a:solidFill>
                          <a:effectLst/>
                          <a:latin typeface="Arial Narrow" panose="020B0606020202030204" pitchFamily="34" charset="0"/>
                          <a:hlinkClick r:id="rId8"/>
                        </a:rPr>
                        <a:t>WeDo 2.0 Medium Motor</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$30.95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730436</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600">
                <a:tc>
                  <a:txBody>
                    <a:bodyPr/>
                    <a:lstStyle/>
                    <a:p>
                      <a:pPr algn="l" fontAlgn="t"/>
                      <a:r>
                        <a:rPr lang="en-CA" sz="900" u="none" strike="noStrike">
                          <a:solidFill>
                            <a:srgbClr val="428BCA"/>
                          </a:solidFill>
                          <a:effectLst/>
                          <a:latin typeface="Arial Narrow" panose="020B0606020202030204" pitchFamily="34" charset="0"/>
                          <a:hlinkClick r:id="rId9"/>
                        </a:rPr>
                        <a:t>WeDo 2.0 Motion Sensor</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$30.95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730437</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l" fontAlgn="t"/>
                      <a:r>
                        <a:rPr lang="en-CA" sz="900" u="none" strike="noStrike">
                          <a:solidFill>
                            <a:srgbClr val="428BCA"/>
                          </a:solidFill>
                          <a:effectLst/>
                          <a:latin typeface="Arial Narrow" panose="020B0606020202030204" pitchFamily="34" charset="0"/>
                          <a:hlinkClick r:id="rId10"/>
                        </a:rPr>
                        <a:t>WeDo 2.0 Tilt Sensor</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$30.95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730438</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600">
                <a:tc>
                  <a:txBody>
                    <a:bodyPr/>
                    <a:lstStyle/>
                    <a:p>
                      <a:pPr algn="l" fontAlgn="t"/>
                      <a:r>
                        <a:rPr lang="en-CA" sz="900" u="none" strike="noStrike">
                          <a:solidFill>
                            <a:srgbClr val="428BCA"/>
                          </a:solidFill>
                          <a:effectLst/>
                          <a:latin typeface="Arial Narrow" panose="020B0606020202030204" pitchFamily="34" charset="0"/>
                          <a:hlinkClick r:id="rId11"/>
                        </a:rPr>
                        <a:t>WeDo 2.0 Smart Hub</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$81.95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730434</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l" fontAlgn="t"/>
                      <a:r>
                        <a:rPr lang="en-CA" sz="900" u="none" strike="noStrike">
                          <a:solidFill>
                            <a:srgbClr val="428BCA"/>
                          </a:solidFill>
                          <a:effectLst/>
                          <a:latin typeface="Arial Narrow" panose="020B0606020202030204" pitchFamily="34" charset="0"/>
                          <a:hlinkClick r:id="rId12"/>
                        </a:rPr>
                        <a:t>WeDo 2.0 Smart Hub Rechargeable Battery</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$81.95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730441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600">
                <a:tc>
                  <a:txBody>
                    <a:bodyPr/>
                    <a:lstStyle/>
                    <a:p>
                      <a:pPr algn="l" fontAlgn="t"/>
                      <a:r>
                        <a:rPr lang="en-CA" sz="900" u="none" strike="noStrike">
                          <a:solidFill>
                            <a:srgbClr val="428BCA"/>
                          </a:solidFill>
                          <a:effectLst/>
                          <a:latin typeface="Arial Narrow" panose="020B0606020202030204" pitchFamily="34" charset="0"/>
                          <a:hlinkClick r:id="rId13"/>
                        </a:rPr>
                        <a:t>Transformer 10V DC</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$36.95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CA" sz="900" dirty="0">
                          <a:effectLst/>
                          <a:latin typeface="Arial Narrow" panose="020B0606020202030204" pitchFamily="34" charset="0"/>
                        </a:rPr>
                        <a:t>732890</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l" fontAlgn="t"/>
                      <a:r>
                        <a:rPr lang="en-CA" sz="900" u="none" strike="noStrike">
                          <a:solidFill>
                            <a:srgbClr val="428BCA"/>
                          </a:solidFill>
                          <a:effectLst/>
                          <a:latin typeface="Arial Narrow" panose="020B0606020202030204" pitchFamily="34" charset="0"/>
                          <a:hlinkClick r:id="rId14"/>
                        </a:rPr>
                        <a:t>WeDo 2.0 Add-On Power Pack</a:t>
                      </a:r>
                      <a:endParaRPr lang="en-CA" sz="90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t"/>
                      <a:r>
                        <a:rPr lang="en-CA" sz="900" dirty="0">
                          <a:effectLst/>
                          <a:latin typeface="Arial Narrow" panose="020B0606020202030204" pitchFamily="34" charset="0"/>
                        </a:rPr>
                        <a:t>$99.95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t"/>
                      <a:r>
                        <a:rPr lang="en-CA" sz="900" dirty="0">
                          <a:effectLst/>
                          <a:latin typeface="Arial Narrow" panose="020B0606020202030204" pitchFamily="34" charset="0"/>
                        </a:rPr>
                        <a:t>730745</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600">
                <a:tc>
                  <a:txBody>
                    <a:bodyPr/>
                    <a:lstStyle/>
                    <a:p>
                      <a:pPr algn="l" fontAlgn="t"/>
                      <a:r>
                        <a:rPr lang="en-CA" sz="900" dirty="0">
                          <a:effectLst/>
                          <a:latin typeface="Arial Narrow" panose="020B0606020202030204" pitchFamily="34" charset="0"/>
                        </a:rPr>
                        <a:t>      </a:t>
                      </a:r>
                      <a:r>
                        <a:rPr lang="en-CA" sz="900" i="1" dirty="0">
                          <a:effectLst/>
                          <a:latin typeface="Arial Narrow" panose="020B0606020202030204" pitchFamily="34" charset="0"/>
                        </a:rPr>
                        <a:t> </a:t>
                      </a:r>
                      <a:r>
                        <a:rPr lang="en-CA" sz="900" i="1" dirty="0" err="1">
                          <a:effectLst/>
                          <a:latin typeface="Arial Narrow" panose="020B0606020202030204" pitchFamily="34" charset="0"/>
                        </a:rPr>
                        <a:t>WeDo</a:t>
                      </a:r>
                      <a:r>
                        <a:rPr lang="en-CA" sz="900" i="1" dirty="0">
                          <a:effectLst/>
                          <a:latin typeface="Arial Narrow" panose="020B0606020202030204" pitchFamily="34" charset="0"/>
                        </a:rPr>
                        <a:t> 2.0 Smart Hub</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A"/>
                    </a:p>
                  </a:txBody>
                  <a:tcPr/>
                </a:tc>
                <a:tc vMerge="1">
                  <a:txBody>
                    <a:bodyPr/>
                    <a:lstStyle/>
                    <a:p>
                      <a:endParaRPr lang="en-CA"/>
                    </a:p>
                  </a:txBody>
                  <a:tcPr/>
                </a:tc>
              </a:tr>
              <a:tr h="274320">
                <a:tc>
                  <a:txBody>
                    <a:bodyPr/>
                    <a:lstStyle/>
                    <a:p>
                      <a:pPr algn="l" fontAlgn="t"/>
                      <a:r>
                        <a:rPr lang="en-CA" sz="900" dirty="0">
                          <a:effectLst/>
                          <a:latin typeface="Arial Narrow" panose="020B0606020202030204" pitchFamily="34" charset="0"/>
                        </a:rPr>
                        <a:t>       </a:t>
                      </a:r>
                      <a:r>
                        <a:rPr lang="en-CA" sz="900" i="1" dirty="0">
                          <a:effectLst/>
                          <a:latin typeface="Arial Narrow" panose="020B0606020202030204" pitchFamily="34" charset="0"/>
                        </a:rPr>
                        <a:t>Transformer 10V DC</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A"/>
                    </a:p>
                  </a:txBody>
                  <a:tcPr/>
                </a:tc>
                <a:tc vMerge="1">
                  <a:txBody>
                    <a:bodyPr/>
                    <a:lstStyle/>
                    <a:p>
                      <a:endParaRPr lang="en-CA"/>
                    </a:p>
                  </a:txBody>
                  <a:tcPr/>
                </a:tc>
              </a:tr>
              <a:tr h="228600">
                <a:tc>
                  <a:txBody>
                    <a:bodyPr/>
                    <a:lstStyle/>
                    <a:p>
                      <a:pPr algn="l" fontAlgn="t"/>
                      <a:r>
                        <a:rPr lang="en-CA" sz="900" i="1">
                          <a:effectLst/>
                          <a:latin typeface="Arial Narrow" panose="020B0606020202030204" pitchFamily="34" charset="0"/>
                        </a:rPr>
                        <a:t>FIRST</a:t>
                      </a:r>
                      <a:r>
                        <a:rPr lang="en-CA" sz="900">
                          <a:effectLst/>
                          <a:latin typeface="Arial Narrow" panose="020B0606020202030204" pitchFamily="34" charset="0"/>
                        </a:rPr>
                        <a:t> LEGO League Jr. WeDo 2.0 Set</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gridSpan="2">
                  <a:txBody>
                    <a:bodyPr/>
                    <a:lstStyle/>
                    <a:p>
                      <a:pPr algn="ctr" fontAlgn="t"/>
                      <a:r>
                        <a:rPr lang="en-CA" sz="900" dirty="0">
                          <a:effectLst/>
                          <a:latin typeface="Arial Narrow" panose="020B0606020202030204" pitchFamily="34" charset="0"/>
                        </a:rPr>
                        <a:t> </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hMerge="1">
                  <a:txBody>
                    <a:bodyPr/>
                    <a:lstStyle/>
                    <a:p>
                      <a:endParaRPr lang="en-CA"/>
                    </a:p>
                  </a:txBody>
                  <a:tcPr/>
                </a:tc>
              </a:tr>
              <a:tr h="274320">
                <a:tc>
                  <a:txBody>
                    <a:bodyPr/>
                    <a:lstStyle/>
                    <a:p>
                      <a:pPr algn="ctr" fontAlgn="t"/>
                      <a:r>
                        <a:rPr lang="en-CA" sz="900" i="1" dirty="0" err="1">
                          <a:effectLst/>
                          <a:latin typeface="Arial Narrow" panose="020B0606020202030204" pitchFamily="34" charset="0"/>
                        </a:rPr>
                        <a:t>WeDo</a:t>
                      </a:r>
                      <a:r>
                        <a:rPr lang="en-CA" sz="900" i="1" dirty="0">
                          <a:effectLst/>
                          <a:latin typeface="Arial Narrow" panose="020B0606020202030204" pitchFamily="34" charset="0"/>
                        </a:rPr>
                        <a:t> 2.0 Core Set + Software</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CA"/>
                    </a:p>
                  </a:txBody>
                  <a:tcPr/>
                </a:tc>
                <a:tc hMerge="1" vMerge="1">
                  <a:txBody>
                    <a:bodyPr/>
                    <a:lstStyle/>
                    <a:p>
                      <a:endParaRPr lang="en-CA"/>
                    </a:p>
                  </a:txBody>
                  <a:tcPr/>
                </a:tc>
              </a:tr>
              <a:tr h="228600">
                <a:tc>
                  <a:txBody>
                    <a:bodyPr/>
                    <a:lstStyle/>
                    <a:p>
                      <a:pPr algn="ctr" fontAlgn="t"/>
                      <a:r>
                        <a:rPr lang="en-CA" sz="900" i="1" dirty="0" err="1">
                          <a:effectLst/>
                          <a:latin typeface="Arial Narrow" panose="020B0606020202030204" pitchFamily="34" charset="0"/>
                        </a:rPr>
                        <a:t>WeDo</a:t>
                      </a:r>
                      <a:r>
                        <a:rPr lang="en-CA" sz="900" i="1" dirty="0">
                          <a:effectLst/>
                          <a:latin typeface="Arial Narrow" panose="020B0606020202030204" pitchFamily="34" charset="0"/>
                        </a:rPr>
                        <a:t> 2.0 Smart Hub</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CA"/>
                    </a:p>
                  </a:txBody>
                  <a:tcPr/>
                </a:tc>
                <a:tc hMerge="1" vMerge="1">
                  <a:txBody>
                    <a:bodyPr/>
                    <a:lstStyle/>
                    <a:p>
                      <a:endParaRPr lang="en-CA"/>
                    </a:p>
                  </a:txBody>
                  <a:tcPr/>
                </a:tc>
              </a:tr>
              <a:tr h="198120">
                <a:tc>
                  <a:txBody>
                    <a:bodyPr/>
                    <a:lstStyle/>
                    <a:p>
                      <a:pPr algn="ctr" fontAlgn="t"/>
                      <a:r>
                        <a:rPr lang="en-CA" sz="900" i="1" dirty="0">
                          <a:effectLst/>
                          <a:latin typeface="Arial Narrow" panose="020B0606020202030204" pitchFamily="34" charset="0"/>
                        </a:rPr>
                        <a:t>Transformer 10V DC</a:t>
                      </a:r>
                      <a:endParaRPr lang="en-CA" sz="900" dirty="0">
                        <a:effectLst/>
                        <a:latin typeface="Arial Narrow" panose="020B0606020202030204" pitchFamily="34" charset="0"/>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CA"/>
                    </a:p>
                  </a:txBody>
                  <a:tcPr/>
                </a:tc>
                <a:tc hMerge="1" vMerge="1">
                  <a:txBody>
                    <a:bodyPr/>
                    <a:lstStyle/>
                    <a:p>
                      <a:endParaRPr lang="en-CA"/>
                    </a:p>
                  </a:txBody>
                  <a:tcPr/>
                </a:tc>
              </a:tr>
            </a:tbl>
          </a:graphicData>
        </a:graphic>
      </p:graphicFrame>
      <p:pic>
        <p:nvPicPr>
          <p:cNvPr id="1026" name="Picture 2" descr="Image result for wedo 2.0"/>
          <p:cNvPicPr>
            <a:picLocks noChangeAspect="1" noChangeArrowheads="1"/>
          </p:cNvPicPr>
          <p:nvPr/>
        </p:nvPicPr>
        <p:blipFill rotWithShape="1">
          <a:blip r:embed="rId15">
            <a:extLst>
              <a:ext uri="{28A0092B-C50C-407E-A947-70E740481C1C}">
                <a14:useLocalDpi xmlns:a14="http://schemas.microsoft.com/office/drawing/2010/main" val="0"/>
              </a:ext>
            </a:extLst>
          </a:blip>
          <a:srcRect l="20632" t="7589" r="18922" b="9730"/>
          <a:stretch/>
        </p:blipFill>
        <p:spPr bwMode="auto">
          <a:xfrm>
            <a:off x="6019800" y="2286000"/>
            <a:ext cx="306859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r>
              <a:rPr lang="en-US" b="1" dirty="0" err="1" smtClean="0">
                <a:latin typeface="+mn-lt"/>
              </a:rPr>
              <a:t>Jr.FLL</a:t>
            </a:r>
            <a:r>
              <a:rPr lang="en-US" b="1" dirty="0" smtClean="0">
                <a:latin typeface="+mn-lt"/>
              </a:rPr>
              <a:t> Events</a:t>
            </a:r>
          </a:p>
        </p:txBody>
      </p:sp>
      <p:sp>
        <p:nvSpPr>
          <p:cNvPr id="23558" name="Content Placeholder 1"/>
          <p:cNvSpPr>
            <a:spLocks noGrp="1"/>
          </p:cNvSpPr>
          <p:nvPr>
            <p:ph sz="half" idx="1"/>
          </p:nvPr>
        </p:nvSpPr>
        <p:spPr>
          <a:xfrm>
            <a:off x="685800" y="1371600"/>
            <a:ext cx="3810000" cy="5105400"/>
          </a:xfrm>
        </p:spPr>
        <p:txBody>
          <a:bodyPr>
            <a:normAutofit/>
          </a:bodyPr>
          <a:lstStyle/>
          <a:p>
            <a:r>
              <a:rPr lang="en-US" sz="2000" b="1" dirty="0" smtClean="0">
                <a:latin typeface="+mn-lt"/>
              </a:rPr>
              <a:t>Official events are called Expos</a:t>
            </a:r>
          </a:p>
          <a:p>
            <a:r>
              <a:rPr lang="en-US" sz="2000" b="1" dirty="0" smtClean="0">
                <a:latin typeface="+mn-lt"/>
              </a:rPr>
              <a:t>Up to 4 hours long</a:t>
            </a:r>
          </a:p>
          <a:p>
            <a:r>
              <a:rPr lang="en-US" sz="2000" b="1" dirty="0" smtClean="0">
                <a:latin typeface="+mn-lt"/>
              </a:rPr>
              <a:t>Up to 40 teams</a:t>
            </a:r>
          </a:p>
          <a:p>
            <a:r>
              <a:rPr lang="en-US" sz="2000" b="1" dirty="0" smtClean="0">
                <a:latin typeface="+mn-lt"/>
              </a:rPr>
              <a:t>“Reviewers” not “Judges!”</a:t>
            </a:r>
          </a:p>
          <a:p>
            <a:r>
              <a:rPr lang="en-US" sz="2000" b="1" dirty="0" smtClean="0">
                <a:latin typeface="+mn-lt"/>
              </a:rPr>
              <a:t>EVERYONE Wins!</a:t>
            </a:r>
          </a:p>
          <a:p>
            <a:r>
              <a:rPr lang="en-US" sz="2000" b="1" dirty="0" smtClean="0">
                <a:latin typeface="+mn-lt"/>
              </a:rPr>
              <a:t>Noncompetitive</a:t>
            </a:r>
          </a:p>
          <a:p>
            <a:r>
              <a:rPr lang="en-US" sz="2000" b="1" dirty="0" smtClean="0">
                <a:latin typeface="+mn-lt"/>
              </a:rPr>
              <a:t>Events are held at various times throughout the season</a:t>
            </a:r>
          </a:p>
          <a:p>
            <a:r>
              <a:rPr lang="en-US" sz="2000" b="1" dirty="0" smtClean="0">
                <a:latin typeface="+mn-lt"/>
              </a:rPr>
              <a:t>Other Activities</a:t>
            </a:r>
          </a:p>
          <a:p>
            <a:r>
              <a:rPr lang="en-US" sz="2000" b="1" dirty="0" smtClean="0">
                <a:latin typeface="+mn-lt"/>
              </a:rPr>
              <a:t>World Festival Expo</a:t>
            </a:r>
          </a:p>
          <a:p>
            <a:endParaRPr lang="en-US" sz="1400" dirty="0" smtClean="0"/>
          </a:p>
        </p:txBody>
      </p:sp>
      <p:pic>
        <p:nvPicPr>
          <p:cNvPr id="23556" name="Picture 2" descr="C:\Documents and Settings\dchism\Desktop\Denmark 26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219200"/>
            <a:ext cx="3886200" cy="2438400"/>
          </a:xfrm>
          <a:noFill/>
        </p:spPr>
      </p:pic>
      <p:sp>
        <p:nvSpPr>
          <p:cNvPr id="5" name="Slide Number Placeholder 4"/>
          <p:cNvSpPr>
            <a:spLocks noGrp="1"/>
          </p:cNvSpPr>
          <p:nvPr>
            <p:ph type="sldNum" sz="quarter" idx="12"/>
          </p:nvPr>
        </p:nvSpPr>
        <p:spPr/>
        <p:txBody>
          <a:bodyPr/>
          <a:lstStyle/>
          <a:p>
            <a:pPr>
              <a:defRPr/>
            </a:pPr>
            <a:fld id="{527CC06D-3395-4FC3-98BF-5F555A8DD957}" type="slidenum">
              <a:rPr lang="en-US" smtClean="0"/>
              <a:pPr>
                <a:defRPr/>
              </a:pPr>
              <a:t>13</a:t>
            </a:fld>
            <a:endParaRPr lang="en-US" dirty="0"/>
          </a:p>
        </p:txBody>
      </p:sp>
      <p:pic>
        <p:nvPicPr>
          <p:cNvPr id="23557" name="Picture 6" descr="C:\Documents and Settings\dchism\Desktop\Portland Jr.FLL Pics\IMG_65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10000"/>
            <a:ext cx="388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347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79704" y="0"/>
            <a:ext cx="7696200" cy="1333736"/>
          </a:xfrm>
        </p:spPr>
        <p:txBody>
          <a:bodyPr>
            <a:normAutofit/>
          </a:bodyPr>
          <a:lstStyle/>
          <a:p>
            <a:r>
              <a:rPr lang="en-US" b="1" dirty="0" smtClean="0">
                <a:latin typeface="+mn-lt"/>
              </a:rPr>
              <a:t>THANK YOU for supporting </a:t>
            </a:r>
            <a:br>
              <a:rPr lang="en-US" b="1" dirty="0" smtClean="0">
                <a:latin typeface="+mn-lt"/>
              </a:rPr>
            </a:br>
            <a:r>
              <a:rPr lang="en-US" b="1" dirty="0" smtClean="0">
                <a:latin typeface="+mn-lt"/>
              </a:rPr>
              <a:t>FIRST LEGO League Jr.!!!!</a:t>
            </a:r>
          </a:p>
        </p:txBody>
      </p:sp>
      <p:sp>
        <p:nvSpPr>
          <p:cNvPr id="30723"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538B34F4-B10C-4767-A762-5EDCFC297F8F}" type="slidenum">
              <a:rPr lang="en-US" smtClean="0"/>
              <a:pPr>
                <a:defRPr/>
              </a:pPr>
              <a:t>14</a:t>
            </a:fld>
            <a:endParaRPr lang="en-US"/>
          </a:p>
        </p:txBody>
      </p:sp>
      <p:pic>
        <p:nvPicPr>
          <p:cNvPr id="4098" name="Picture 2" descr="R:\Junior FIRST LEGO League\World Festival Expo\2012 World Festival Expo\Jr.FLL World Festival pictures- Matthew\_DSC88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33736"/>
            <a:ext cx="7772399" cy="518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40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Questions??</a:t>
            </a:r>
            <a:endParaRPr lang="en-US" b="1" dirty="0">
              <a:latin typeface="+mn-lt"/>
            </a:endParaRPr>
          </a:p>
        </p:txBody>
      </p:sp>
      <p:sp>
        <p:nvSpPr>
          <p:cNvPr id="4" name="Slide Number Placeholder 3"/>
          <p:cNvSpPr>
            <a:spLocks noGrp="1"/>
          </p:cNvSpPr>
          <p:nvPr>
            <p:ph type="sldNum" sz="quarter" idx="12"/>
          </p:nvPr>
        </p:nvSpPr>
        <p:spPr/>
        <p:txBody>
          <a:bodyPr/>
          <a:lstStyle/>
          <a:p>
            <a:fld id="{84722DE4-05AD-4B40-B68B-E00FF644C08A}" type="slidenum">
              <a:rPr lang="en-US" smtClean="0"/>
              <a:t>15</a:t>
            </a:fld>
            <a:endParaRPr lang="en-US"/>
          </a:p>
        </p:txBody>
      </p:sp>
      <p:pic>
        <p:nvPicPr>
          <p:cNvPr id="3074" name="Picture 2" descr="R:\Junior FIRST LEGO League\World Festival Expo\2012 World Festival Expo\Jr.FLL World Festival pictures- Matthew\_DSC92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143000"/>
            <a:ext cx="5177692" cy="522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6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mn-lt"/>
              </a:rPr>
              <a:t>Links</a:t>
            </a:r>
            <a:endParaRPr lang="en-US" b="1" u="sng" dirty="0">
              <a:latin typeface="+mn-lt"/>
            </a:endParaRPr>
          </a:p>
        </p:txBody>
      </p:sp>
      <p:sp>
        <p:nvSpPr>
          <p:cNvPr id="3" name="Content Placeholder 2"/>
          <p:cNvSpPr>
            <a:spLocks noGrp="1"/>
          </p:cNvSpPr>
          <p:nvPr>
            <p:ph idx="1"/>
          </p:nvPr>
        </p:nvSpPr>
        <p:spPr>
          <a:xfrm>
            <a:off x="457200" y="1295400"/>
            <a:ext cx="8229600" cy="4830763"/>
          </a:xfrm>
        </p:spPr>
        <p:txBody>
          <a:bodyPr/>
          <a:lstStyle/>
          <a:p>
            <a:pPr marL="0" indent="0" algn="ctr">
              <a:buNone/>
            </a:pPr>
            <a:r>
              <a:rPr lang="en-US" sz="2800" dirty="0" smtClean="0">
                <a:hlinkClick r:id="rId3"/>
              </a:rPr>
              <a:t>www.firstroboticscanada.org/flljr/flljrontario</a:t>
            </a:r>
            <a:r>
              <a:rPr lang="en-US" sz="2800" dirty="0" smtClean="0"/>
              <a:t/>
            </a:r>
            <a:br>
              <a:rPr lang="en-US" sz="2800" dirty="0" smtClean="0"/>
            </a:br>
            <a:r>
              <a:rPr lang="en-US" sz="2800" dirty="0" smtClean="0">
                <a:hlinkClick r:id="rId4"/>
              </a:rPr>
              <a:t>www.firstinspires.org/robotics/flljr</a:t>
            </a:r>
            <a:endParaRPr lang="en-US" dirty="0" smtClean="0"/>
          </a:p>
          <a:p>
            <a:endParaRPr lang="en-US" dirty="0"/>
          </a:p>
        </p:txBody>
      </p:sp>
      <p:sp>
        <p:nvSpPr>
          <p:cNvPr id="5" name="Slide Number Placeholder 4"/>
          <p:cNvSpPr>
            <a:spLocks noGrp="1"/>
          </p:cNvSpPr>
          <p:nvPr>
            <p:ph type="sldNum" sz="quarter" idx="12"/>
          </p:nvPr>
        </p:nvSpPr>
        <p:spPr/>
        <p:txBody>
          <a:bodyPr/>
          <a:lstStyle/>
          <a:p>
            <a:fld id="{84722DE4-05AD-4B40-B68B-E00FF644C08A}" type="slidenum">
              <a:rPr lang="en-US" smtClean="0"/>
              <a:t>2</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2565476"/>
            <a:ext cx="5943600" cy="3551722"/>
          </a:xfrm>
          <a:prstGeom prst="rect">
            <a:avLst/>
          </a:prstGeom>
        </p:spPr>
      </p:pic>
    </p:spTree>
    <p:extLst>
      <p:ext uri="{BB962C8B-B14F-4D97-AF65-F5344CB8AC3E}">
        <p14:creationId xmlns:p14="http://schemas.microsoft.com/office/powerpoint/2010/main" val="1043126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943" t="24797"/>
          <a:stretch/>
        </p:blipFill>
        <p:spPr>
          <a:xfrm>
            <a:off x="5181600" y="1371600"/>
            <a:ext cx="3505200" cy="2079812"/>
          </a:xfrm>
          <a:prstGeom prst="rect">
            <a:avLst/>
          </a:prstGeom>
        </p:spPr>
      </p:pic>
      <p:sp>
        <p:nvSpPr>
          <p:cNvPr id="10242" name="Title 5"/>
          <p:cNvSpPr>
            <a:spLocks noGrp="1"/>
          </p:cNvSpPr>
          <p:nvPr>
            <p:ph type="title"/>
          </p:nvPr>
        </p:nvSpPr>
        <p:spPr>
          <a:xfrm>
            <a:off x="685800" y="609600"/>
            <a:ext cx="7772400" cy="533400"/>
          </a:xfrm>
        </p:spPr>
        <p:txBody>
          <a:bodyPr>
            <a:normAutofit fontScale="90000"/>
          </a:bodyPr>
          <a:lstStyle/>
          <a:p>
            <a:r>
              <a:rPr lang="en-US" sz="3100" b="1" dirty="0" smtClean="0">
                <a:latin typeface="+mn-lt"/>
              </a:rPr>
              <a:t>What is FIRST LEGO League Jr.????</a:t>
            </a:r>
            <a:r>
              <a:rPr lang="en-US" b="1" dirty="0" smtClean="0"/>
              <a:t/>
            </a:r>
            <a:br>
              <a:rPr lang="en-US" b="1" dirty="0" smtClean="0"/>
            </a:br>
            <a:endParaRPr lang="en-US" b="1" dirty="0" smtClean="0"/>
          </a:p>
        </p:txBody>
      </p:sp>
      <p:sp>
        <p:nvSpPr>
          <p:cNvPr id="5123" name="Content Placeholder 6"/>
          <p:cNvSpPr>
            <a:spLocks noGrp="1"/>
          </p:cNvSpPr>
          <p:nvPr>
            <p:ph idx="1"/>
          </p:nvPr>
        </p:nvSpPr>
        <p:spPr>
          <a:xfrm>
            <a:off x="685800" y="1371600"/>
            <a:ext cx="8001000" cy="5029200"/>
          </a:xfrm>
        </p:spPr>
        <p:txBody>
          <a:bodyPr>
            <a:normAutofit lnSpcReduction="10000"/>
          </a:bodyPr>
          <a:lstStyle/>
          <a:p>
            <a:pPr>
              <a:defRPr/>
            </a:pPr>
            <a:r>
              <a:rPr lang="en-US" b="1" dirty="0" smtClean="0">
                <a:latin typeface="+mn-lt"/>
              </a:rPr>
              <a:t>Children Ages 6-10 (Grades K-4)</a:t>
            </a:r>
          </a:p>
          <a:p>
            <a:pPr>
              <a:defRPr/>
            </a:pPr>
            <a:r>
              <a:rPr lang="en-US" b="1" dirty="0" smtClean="0">
                <a:latin typeface="+mn-lt"/>
              </a:rPr>
              <a:t>Teams of 2-6 children</a:t>
            </a:r>
          </a:p>
          <a:p>
            <a:pPr>
              <a:defRPr/>
            </a:pPr>
            <a:r>
              <a:rPr lang="en-US" b="1" dirty="0" smtClean="0">
                <a:latin typeface="+mn-lt"/>
              </a:rPr>
              <a:t>Coaches are mostly parents and</a:t>
            </a:r>
            <a:br>
              <a:rPr lang="en-US" b="1" dirty="0" smtClean="0">
                <a:latin typeface="+mn-lt"/>
              </a:rPr>
            </a:br>
            <a:r>
              <a:rPr lang="en-US" b="1" dirty="0" smtClean="0">
                <a:latin typeface="+mn-lt"/>
              </a:rPr>
              <a:t> teachers</a:t>
            </a:r>
          </a:p>
          <a:p>
            <a:pPr>
              <a:defRPr/>
            </a:pPr>
            <a:r>
              <a:rPr lang="en-US" b="1" dirty="0" smtClean="0">
                <a:latin typeface="+mn-lt"/>
              </a:rPr>
              <a:t>Registration: August - April</a:t>
            </a:r>
          </a:p>
          <a:p>
            <a:pPr lvl="1">
              <a:defRPr/>
            </a:pPr>
            <a:r>
              <a:rPr lang="en-US" b="1" dirty="0" smtClean="0">
                <a:latin typeface="+mn-lt"/>
              </a:rPr>
              <a:t>$99 USD Registration Fee </a:t>
            </a:r>
            <a:br>
              <a:rPr lang="en-US" b="1" dirty="0" smtClean="0">
                <a:latin typeface="+mn-lt"/>
              </a:rPr>
            </a:br>
            <a:r>
              <a:rPr lang="en-US" b="1" dirty="0" smtClean="0">
                <a:latin typeface="+mn-lt"/>
              </a:rPr>
              <a:t>(Season’s Passes available for large groups)</a:t>
            </a:r>
          </a:p>
          <a:p>
            <a:pPr lvl="1">
              <a:defRPr/>
            </a:pPr>
            <a:r>
              <a:rPr lang="en-US" b="1" dirty="0" smtClean="0">
                <a:latin typeface="+mn-lt"/>
              </a:rPr>
              <a:t>Fee includes Coach materials &amp; Access to Online </a:t>
            </a:r>
          </a:p>
          <a:p>
            <a:pPr lvl="1">
              <a:defRPr/>
            </a:pPr>
            <a:r>
              <a:rPr lang="en-US" b="1" dirty="0" smtClean="0">
                <a:latin typeface="+mn-lt"/>
              </a:rPr>
              <a:t>LEGO model and </a:t>
            </a:r>
            <a:r>
              <a:rPr lang="en-US" b="1" i="1" dirty="0" smtClean="0">
                <a:latin typeface="+mn-lt"/>
              </a:rPr>
              <a:t>Show Me </a:t>
            </a:r>
            <a:r>
              <a:rPr lang="en-US" b="1" dirty="0" smtClean="0">
                <a:latin typeface="+mn-lt"/>
              </a:rPr>
              <a:t>poster</a:t>
            </a:r>
          </a:p>
          <a:p>
            <a:pPr>
              <a:defRPr/>
            </a:pPr>
            <a:r>
              <a:rPr lang="en-US" b="1" dirty="0" smtClean="0">
                <a:latin typeface="+mn-lt"/>
              </a:rPr>
              <a:t>Events called Expo’s</a:t>
            </a:r>
            <a:endParaRPr lang="en-US" b="1" dirty="0">
              <a:latin typeface="+mn-lt"/>
            </a:endParaRPr>
          </a:p>
          <a:p>
            <a:pPr lvl="1">
              <a:defRPr/>
            </a:pPr>
            <a:r>
              <a:rPr lang="en-US" b="1" dirty="0" smtClean="0">
                <a:latin typeface="+mn-lt"/>
              </a:rPr>
              <a:t>Events </a:t>
            </a:r>
            <a:r>
              <a:rPr lang="en-US" b="1" dirty="0">
                <a:latin typeface="+mn-lt"/>
              </a:rPr>
              <a:t>are </a:t>
            </a:r>
            <a:r>
              <a:rPr lang="en-US" b="1" dirty="0" smtClean="0">
                <a:latin typeface="+mn-lt"/>
              </a:rPr>
              <a:t>2-4 </a:t>
            </a:r>
            <a:r>
              <a:rPr lang="en-US" b="1" dirty="0">
                <a:latin typeface="+mn-lt"/>
              </a:rPr>
              <a:t>hours long…That’s it</a:t>
            </a:r>
            <a:r>
              <a:rPr lang="en-US" b="1" dirty="0" smtClean="0">
                <a:latin typeface="+mn-lt"/>
              </a:rPr>
              <a:t>!</a:t>
            </a:r>
          </a:p>
          <a:p>
            <a:pPr lvl="1">
              <a:defRPr/>
            </a:pPr>
            <a:r>
              <a:rPr lang="en-US" b="1" dirty="0" smtClean="0">
                <a:latin typeface="+mn-lt"/>
              </a:rPr>
              <a:t>Unofficial events organized by community members in US/CAN</a:t>
            </a:r>
          </a:p>
          <a:p>
            <a:pPr lvl="1">
              <a:defRPr/>
            </a:pPr>
            <a:r>
              <a:rPr lang="en-US" b="1" dirty="0" smtClean="0">
                <a:latin typeface="+mn-lt"/>
              </a:rPr>
              <a:t>Official Expos held by FIRST LEGO League Jr. Affiliate Partners and designates as well as Season’s Pass holders.</a:t>
            </a:r>
          </a:p>
          <a:p>
            <a:pPr lvl="1"/>
            <a:endParaRPr lang="en-US" sz="2200" b="1" dirty="0"/>
          </a:p>
          <a:p>
            <a:pPr marL="0" indent="0">
              <a:buFont typeface="Wingdings" pitchFamily="2" charset="2"/>
              <a:buNone/>
              <a:defRPr/>
            </a:pPr>
            <a:endParaRPr lang="en-US" b="1" dirty="0" smtClean="0"/>
          </a:p>
        </p:txBody>
      </p:sp>
      <p:sp>
        <p:nvSpPr>
          <p:cNvPr id="5" name="Slide Number Placeholder 4"/>
          <p:cNvSpPr>
            <a:spLocks noGrp="1"/>
          </p:cNvSpPr>
          <p:nvPr>
            <p:ph type="sldNum" sz="quarter" idx="12"/>
          </p:nvPr>
        </p:nvSpPr>
        <p:spPr/>
        <p:txBody>
          <a:bodyPr/>
          <a:lstStyle/>
          <a:p>
            <a:pPr>
              <a:defRPr/>
            </a:pPr>
            <a:fld id="{96C8FA3F-2A70-40F0-A09C-62103F8FA66B}" type="slidenum">
              <a:rPr lang="en-US" smtClean="0"/>
              <a:pPr>
                <a:defRPr/>
              </a:pPr>
              <a:t>3</a:t>
            </a:fld>
            <a:endParaRPr lang="en-US" dirty="0"/>
          </a:p>
        </p:txBody>
      </p:sp>
    </p:spTree>
    <p:extLst>
      <p:ext uri="{BB962C8B-B14F-4D97-AF65-F5344CB8AC3E}">
        <p14:creationId xmlns:p14="http://schemas.microsoft.com/office/powerpoint/2010/main" val="92939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normAutofit/>
          </a:bodyPr>
          <a:lstStyle/>
          <a:p>
            <a:r>
              <a:rPr lang="en-US" b="1" dirty="0" smtClean="0">
                <a:latin typeface="+mn-lt"/>
              </a:rPr>
              <a:t>What is FIRST LEGO League Jr. continued..</a:t>
            </a:r>
          </a:p>
        </p:txBody>
      </p:sp>
      <p:sp>
        <p:nvSpPr>
          <p:cNvPr id="5123" name="Content Placeholder 6"/>
          <p:cNvSpPr>
            <a:spLocks noGrp="1"/>
          </p:cNvSpPr>
          <p:nvPr>
            <p:ph idx="1"/>
          </p:nvPr>
        </p:nvSpPr>
        <p:spPr>
          <a:xfrm>
            <a:off x="679704" y="1338710"/>
            <a:ext cx="4724400" cy="5638800"/>
          </a:xfrm>
        </p:spPr>
        <p:txBody>
          <a:bodyPr>
            <a:noAutofit/>
          </a:bodyPr>
          <a:lstStyle/>
          <a:p>
            <a:r>
              <a:rPr lang="en-US" b="1" dirty="0" smtClean="0">
                <a:latin typeface="+mn-lt"/>
              </a:rPr>
              <a:t>Differences </a:t>
            </a:r>
            <a:r>
              <a:rPr lang="en-US" b="1" dirty="0">
                <a:latin typeface="+mn-lt"/>
              </a:rPr>
              <a:t>from other </a:t>
            </a:r>
            <a:r>
              <a:rPr lang="en-US" b="1" i="1" dirty="0">
                <a:latin typeface="+mn-lt"/>
              </a:rPr>
              <a:t>FIRST </a:t>
            </a:r>
            <a:r>
              <a:rPr lang="en-US" b="1" dirty="0">
                <a:latin typeface="+mn-lt"/>
              </a:rPr>
              <a:t>programs</a:t>
            </a:r>
          </a:p>
          <a:p>
            <a:pPr lvl="1"/>
            <a:r>
              <a:rPr lang="en-US" b="1" dirty="0">
                <a:latin typeface="+mn-lt"/>
              </a:rPr>
              <a:t>Noncompetitive</a:t>
            </a:r>
          </a:p>
          <a:p>
            <a:pPr lvl="1"/>
            <a:r>
              <a:rPr lang="en-US" b="1" dirty="0" smtClean="0">
                <a:latin typeface="+mn-lt"/>
              </a:rPr>
              <a:t>EVERYONE </a:t>
            </a:r>
            <a:r>
              <a:rPr lang="en-US" b="1" dirty="0">
                <a:latin typeface="+mn-lt"/>
              </a:rPr>
              <a:t>receives an Award</a:t>
            </a:r>
          </a:p>
          <a:p>
            <a:pPr lvl="1"/>
            <a:r>
              <a:rPr lang="en-US" b="1" dirty="0">
                <a:latin typeface="+mn-lt"/>
              </a:rPr>
              <a:t>No Game!</a:t>
            </a:r>
          </a:p>
          <a:p>
            <a:pPr lvl="1"/>
            <a:r>
              <a:rPr lang="en-US" b="1" dirty="0">
                <a:latin typeface="+mn-lt"/>
              </a:rPr>
              <a:t>No Robot</a:t>
            </a:r>
            <a:r>
              <a:rPr lang="en-US" b="1" dirty="0" smtClean="0">
                <a:latin typeface="+mn-lt"/>
              </a:rPr>
              <a:t>!</a:t>
            </a:r>
          </a:p>
          <a:p>
            <a:pPr lvl="1"/>
            <a:endParaRPr lang="en-US" b="1" dirty="0">
              <a:latin typeface="+mn-lt"/>
            </a:endParaRPr>
          </a:p>
          <a:p>
            <a:pPr>
              <a:defRPr/>
            </a:pPr>
            <a:r>
              <a:rPr lang="en-US" b="1" dirty="0" smtClean="0">
                <a:latin typeface="+mn-lt"/>
              </a:rPr>
              <a:t>Terminology</a:t>
            </a:r>
          </a:p>
          <a:p>
            <a:pPr lvl="1">
              <a:defRPr/>
            </a:pPr>
            <a:r>
              <a:rPr lang="en-US" sz="2000" b="1" i="1" dirty="0" smtClean="0">
                <a:latin typeface="+mn-lt"/>
              </a:rPr>
              <a:t>FIRST</a:t>
            </a:r>
            <a:r>
              <a:rPr lang="en-US" sz="2000" b="1" i="1" baseline="30000" dirty="0" smtClean="0">
                <a:latin typeface="+mn-lt"/>
              </a:rPr>
              <a:t>®</a:t>
            </a:r>
            <a:r>
              <a:rPr lang="en-US" sz="2000" b="1" baseline="30000" dirty="0" smtClean="0">
                <a:latin typeface="+mn-lt"/>
              </a:rPr>
              <a:t> </a:t>
            </a:r>
            <a:r>
              <a:rPr lang="en-US" sz="2000" b="1" dirty="0" smtClean="0">
                <a:latin typeface="+mn-lt"/>
              </a:rPr>
              <a:t>LEGO</a:t>
            </a:r>
            <a:r>
              <a:rPr lang="en-US" sz="2000" b="1" baseline="30000" dirty="0" smtClean="0">
                <a:latin typeface="+mn-lt"/>
              </a:rPr>
              <a:t>®</a:t>
            </a:r>
            <a:r>
              <a:rPr lang="en-US" sz="2000" b="1" dirty="0" smtClean="0">
                <a:latin typeface="+mn-lt"/>
              </a:rPr>
              <a:t> League Jr. (no short forms or variations please)</a:t>
            </a:r>
          </a:p>
          <a:p>
            <a:pPr lvl="1">
              <a:defRPr/>
            </a:pPr>
            <a:r>
              <a:rPr lang="en-US" b="1" dirty="0" smtClean="0">
                <a:latin typeface="+mn-lt"/>
              </a:rPr>
              <a:t>Expo – an official event with 5 or more teams</a:t>
            </a:r>
            <a:endParaRPr lang="en-US" sz="2000" b="1" dirty="0" smtClean="0">
              <a:latin typeface="+mn-lt"/>
            </a:endParaRPr>
          </a:p>
          <a:p>
            <a:pPr marL="0" indent="0">
              <a:buFont typeface="Wingdings" pitchFamily="2" charset="2"/>
              <a:buNone/>
              <a:defRPr/>
            </a:pPr>
            <a:endParaRPr lang="en-US" sz="2400" b="1" dirty="0" smtClean="0"/>
          </a:p>
          <a:p>
            <a:pPr>
              <a:defRPr/>
            </a:pPr>
            <a:endParaRPr lang="en-US" sz="2400" dirty="0" smtClean="0"/>
          </a:p>
        </p:txBody>
      </p:sp>
      <p:sp>
        <p:nvSpPr>
          <p:cNvPr id="5" name="Slide Number Placeholder 4"/>
          <p:cNvSpPr>
            <a:spLocks noGrp="1"/>
          </p:cNvSpPr>
          <p:nvPr>
            <p:ph type="sldNum" sz="quarter" idx="12"/>
          </p:nvPr>
        </p:nvSpPr>
        <p:spPr/>
        <p:txBody>
          <a:bodyPr/>
          <a:lstStyle/>
          <a:p>
            <a:pPr>
              <a:defRPr/>
            </a:pPr>
            <a:fld id="{A51839FF-B74B-4147-82D3-ACB500C2791B}" type="slidenum">
              <a:rPr lang="en-US" smtClean="0"/>
              <a:pPr>
                <a:defRPr/>
              </a:pPr>
              <a:t>4</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22118" y="2055392"/>
            <a:ext cx="4300090" cy="2866727"/>
          </a:xfrm>
          <a:prstGeom prst="rect">
            <a:avLst/>
          </a:prstGeom>
        </p:spPr>
      </p:pic>
    </p:spTree>
    <p:extLst>
      <p:ext uri="{BB962C8B-B14F-4D97-AF65-F5344CB8AC3E}">
        <p14:creationId xmlns:p14="http://schemas.microsoft.com/office/powerpoint/2010/main" val="1330409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smtClean="0">
                <a:latin typeface="+mn-lt"/>
              </a:rPr>
              <a:t>Who? </a:t>
            </a:r>
          </a:p>
        </p:txBody>
      </p:sp>
      <p:sp>
        <p:nvSpPr>
          <p:cNvPr id="11267" name="Content Placeholder 5"/>
          <p:cNvSpPr>
            <a:spLocks noGrp="1"/>
          </p:cNvSpPr>
          <p:nvPr>
            <p:ph idx="1"/>
          </p:nvPr>
        </p:nvSpPr>
        <p:spPr>
          <a:xfrm>
            <a:off x="685800" y="1143000"/>
            <a:ext cx="4185145" cy="5486400"/>
          </a:xfrm>
        </p:spPr>
        <p:txBody>
          <a:bodyPr>
            <a:normAutofit fontScale="92500" lnSpcReduction="20000"/>
          </a:bodyPr>
          <a:lstStyle/>
          <a:p>
            <a:pPr marL="0" indent="0">
              <a:lnSpc>
                <a:spcPct val="120000"/>
              </a:lnSpc>
              <a:spcBef>
                <a:spcPts val="0"/>
              </a:spcBef>
              <a:buNone/>
            </a:pPr>
            <a:r>
              <a:rPr lang="en-US" sz="2600" b="1" dirty="0" smtClean="0">
                <a:latin typeface="+mn-lt"/>
              </a:rPr>
              <a:t>Team Profile:</a:t>
            </a:r>
          </a:p>
          <a:p>
            <a:pPr marL="0">
              <a:lnSpc>
                <a:spcPct val="120000"/>
              </a:lnSpc>
              <a:spcBef>
                <a:spcPts val="0"/>
              </a:spcBef>
              <a:defRPr/>
            </a:pPr>
            <a:r>
              <a:rPr lang="en-US" sz="2200" b="1" dirty="0">
                <a:latin typeface="+mn-lt"/>
              </a:rPr>
              <a:t>Home School </a:t>
            </a:r>
            <a:r>
              <a:rPr lang="en-US" sz="2200" b="1" dirty="0" smtClean="0">
                <a:latin typeface="+mn-lt"/>
              </a:rPr>
              <a:t>Communities, After school Programs, Elementary School PTA’s, Libraries, Science Centers, Children’s Museums, etc.</a:t>
            </a:r>
            <a:endParaRPr lang="en-US" sz="2200" b="1" dirty="0">
              <a:latin typeface="+mn-lt"/>
            </a:endParaRPr>
          </a:p>
          <a:p>
            <a:endParaRPr lang="en-US" sz="2200" b="1" dirty="0" smtClean="0">
              <a:latin typeface="+mn-lt"/>
            </a:endParaRPr>
          </a:p>
          <a:p>
            <a:pPr marL="0" indent="0">
              <a:buNone/>
            </a:pPr>
            <a:r>
              <a:rPr lang="en-US" sz="2600" b="1" dirty="0" smtClean="0">
                <a:latin typeface="+mn-lt"/>
              </a:rPr>
              <a:t>Coach Profile: </a:t>
            </a:r>
            <a:endParaRPr lang="en-US" sz="2600" b="1" dirty="0">
              <a:latin typeface="+mn-lt"/>
            </a:endParaRPr>
          </a:p>
          <a:p>
            <a:r>
              <a:rPr lang="en-US" sz="2200" b="1" dirty="0" smtClean="0">
                <a:latin typeface="+mn-lt"/>
              </a:rPr>
              <a:t>Parents, teachers, engineers, scientists, college students and scout leaders</a:t>
            </a:r>
          </a:p>
          <a:p>
            <a:endParaRPr lang="en-US" sz="2200" b="1" dirty="0">
              <a:latin typeface="+mn-lt"/>
            </a:endParaRPr>
          </a:p>
          <a:p>
            <a:pPr marL="0" indent="0">
              <a:buNone/>
            </a:pPr>
            <a:r>
              <a:rPr lang="en-US" sz="2600" b="1" dirty="0" smtClean="0">
                <a:latin typeface="+mn-lt"/>
              </a:rPr>
              <a:t>Coach Responsibilities:</a:t>
            </a:r>
          </a:p>
          <a:p>
            <a:r>
              <a:rPr lang="en-US" sz="2200" b="1" dirty="0" smtClean="0">
                <a:latin typeface="+mn-lt"/>
              </a:rPr>
              <a:t>Mentoring</a:t>
            </a:r>
          </a:p>
          <a:p>
            <a:r>
              <a:rPr lang="en-US" sz="2200" b="1" dirty="0" smtClean="0">
                <a:latin typeface="+mn-lt"/>
              </a:rPr>
              <a:t>Liaison</a:t>
            </a:r>
          </a:p>
          <a:p>
            <a:r>
              <a:rPr lang="en-US" sz="2200" b="1" dirty="0" smtClean="0">
                <a:latin typeface="+mn-lt"/>
              </a:rPr>
              <a:t>Expectations</a:t>
            </a:r>
          </a:p>
          <a:p>
            <a:r>
              <a:rPr lang="en-US" sz="2200" b="1" dirty="0" smtClean="0">
                <a:latin typeface="+mn-lt"/>
              </a:rPr>
              <a:t>Core Values</a:t>
            </a:r>
          </a:p>
          <a:p>
            <a:endParaRPr lang="en-US" sz="1600" dirty="0"/>
          </a:p>
        </p:txBody>
      </p:sp>
      <p:sp>
        <p:nvSpPr>
          <p:cNvPr id="5" name="Slide Number Placeholder 4"/>
          <p:cNvSpPr>
            <a:spLocks noGrp="1"/>
          </p:cNvSpPr>
          <p:nvPr>
            <p:ph type="sldNum" sz="quarter" idx="12"/>
          </p:nvPr>
        </p:nvSpPr>
        <p:spPr/>
        <p:txBody>
          <a:bodyPr/>
          <a:lstStyle/>
          <a:p>
            <a:pPr>
              <a:defRPr/>
            </a:pPr>
            <a:fld id="{550D3064-5837-4E2C-948F-EF2A8E9A50D2}" type="slidenum">
              <a:rPr lang="en-US" smtClean="0"/>
              <a:pPr>
                <a:defRPr/>
              </a:pPr>
              <a:t>5</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64046" y="2081276"/>
            <a:ext cx="5629653" cy="3753102"/>
          </a:xfrm>
          <a:prstGeom prst="rect">
            <a:avLst/>
          </a:prstGeom>
        </p:spPr>
      </p:pic>
    </p:spTree>
    <p:extLst>
      <p:ext uri="{BB962C8B-B14F-4D97-AF65-F5344CB8AC3E}">
        <p14:creationId xmlns:p14="http://schemas.microsoft.com/office/powerpoint/2010/main" val="3950036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smtClean="0">
                <a:latin typeface="+mn-lt"/>
              </a:rPr>
              <a:t>FIRST LEGO League Core Values</a:t>
            </a:r>
          </a:p>
        </p:txBody>
      </p:sp>
      <p:sp>
        <p:nvSpPr>
          <p:cNvPr id="13315" name="Content Placeholder 2"/>
          <p:cNvSpPr>
            <a:spLocks noGrp="1"/>
          </p:cNvSpPr>
          <p:nvPr>
            <p:ph idx="1"/>
          </p:nvPr>
        </p:nvSpPr>
        <p:spPr>
          <a:xfrm>
            <a:off x="685800" y="1562100"/>
            <a:ext cx="4267200" cy="4305300"/>
          </a:xfrm>
        </p:spPr>
        <p:txBody>
          <a:bodyPr>
            <a:normAutofit fontScale="77500" lnSpcReduction="20000"/>
          </a:bodyPr>
          <a:lstStyle/>
          <a:p>
            <a:r>
              <a:rPr lang="en-US" sz="2200" b="1" dirty="0" smtClean="0">
                <a:latin typeface="+mn-lt"/>
              </a:rPr>
              <a:t>We are a team.</a:t>
            </a:r>
          </a:p>
          <a:p>
            <a:pPr>
              <a:buFont typeface="Wingdings" pitchFamily="2" charset="2"/>
              <a:buNone/>
            </a:pPr>
            <a:endParaRPr lang="en-US" sz="2200" b="1" dirty="0" smtClean="0">
              <a:latin typeface="+mn-lt"/>
            </a:endParaRPr>
          </a:p>
          <a:p>
            <a:r>
              <a:rPr lang="en-US" sz="2200" b="1" dirty="0" smtClean="0">
                <a:latin typeface="+mn-lt"/>
              </a:rPr>
              <a:t>We do the work. Our coaches and mentors help us learn, but we find the answers ourselves.</a:t>
            </a:r>
          </a:p>
          <a:p>
            <a:pPr>
              <a:buFont typeface="Wingdings" pitchFamily="2" charset="2"/>
              <a:buNone/>
            </a:pPr>
            <a:endParaRPr lang="en-US" sz="2200" b="1" dirty="0" smtClean="0">
              <a:latin typeface="+mn-lt"/>
            </a:endParaRPr>
          </a:p>
          <a:p>
            <a:r>
              <a:rPr lang="en-US" sz="2200" b="1" dirty="0" smtClean="0">
                <a:latin typeface="+mn-lt"/>
              </a:rPr>
              <a:t>We share our experiences and discoveries with others.</a:t>
            </a:r>
          </a:p>
          <a:p>
            <a:pPr>
              <a:buFont typeface="Wingdings" pitchFamily="2" charset="2"/>
              <a:buNone/>
            </a:pPr>
            <a:endParaRPr lang="en-US" sz="2200" b="1" dirty="0" smtClean="0">
              <a:latin typeface="+mn-lt"/>
            </a:endParaRPr>
          </a:p>
          <a:p>
            <a:r>
              <a:rPr lang="en-US" sz="2200" b="1" dirty="0" smtClean="0">
                <a:latin typeface="+mn-lt"/>
              </a:rPr>
              <a:t>We are helpful, kind, and show respect when we work, play, and share. We call this gracious professionalism.</a:t>
            </a:r>
          </a:p>
          <a:p>
            <a:pPr>
              <a:buFont typeface="Wingdings" pitchFamily="2" charset="2"/>
              <a:buNone/>
            </a:pPr>
            <a:endParaRPr lang="en-US" sz="2200" b="1" dirty="0" smtClean="0">
              <a:latin typeface="+mn-lt"/>
            </a:endParaRPr>
          </a:p>
          <a:p>
            <a:r>
              <a:rPr lang="en-US" sz="2200" b="1" dirty="0" smtClean="0">
                <a:latin typeface="+mn-lt"/>
              </a:rPr>
              <a:t>We are all winners.</a:t>
            </a:r>
          </a:p>
          <a:p>
            <a:pPr>
              <a:buFont typeface="Wingdings" pitchFamily="2" charset="2"/>
              <a:buNone/>
            </a:pPr>
            <a:endParaRPr lang="en-US" sz="2200" b="1" dirty="0" smtClean="0">
              <a:latin typeface="+mn-lt"/>
            </a:endParaRPr>
          </a:p>
          <a:p>
            <a:r>
              <a:rPr lang="en-US" sz="2200" b="1" dirty="0" smtClean="0">
                <a:latin typeface="+mn-lt"/>
              </a:rPr>
              <a:t>We have fun.</a:t>
            </a:r>
            <a:r>
              <a:rPr lang="en-US" dirty="0" smtClean="0"/>
              <a:t/>
            </a:r>
            <a:br>
              <a:rPr lang="en-US" dirty="0" smtClean="0"/>
            </a:br>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14542E10-B004-4643-BD20-816D8BD00500}" type="slidenum">
              <a:rPr lang="en-US" smtClean="0"/>
              <a:pPr>
                <a:defRPr/>
              </a:pPr>
              <a:t>6</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562100"/>
            <a:ext cx="3429000" cy="4142232"/>
          </a:xfrm>
          <a:prstGeom prst="rect">
            <a:avLst/>
          </a:prstGeom>
        </p:spPr>
      </p:pic>
    </p:spTree>
    <p:extLst>
      <p:ext uri="{BB962C8B-B14F-4D97-AF65-F5344CB8AC3E}">
        <p14:creationId xmlns:p14="http://schemas.microsoft.com/office/powerpoint/2010/main" val="2594795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dirty="0" smtClean="0">
                <a:latin typeface="+mn-lt"/>
              </a:rPr>
              <a:t>FIRST LEGO League Jr. Challenge Components</a:t>
            </a:r>
          </a:p>
        </p:txBody>
      </p:sp>
      <p:sp>
        <p:nvSpPr>
          <p:cNvPr id="3" name="Content Placeholder 2"/>
          <p:cNvSpPr>
            <a:spLocks noGrp="1"/>
          </p:cNvSpPr>
          <p:nvPr>
            <p:ph sz="half" idx="1"/>
          </p:nvPr>
        </p:nvSpPr>
        <p:spPr>
          <a:xfrm>
            <a:off x="685800" y="1371600"/>
            <a:ext cx="4114800" cy="5334000"/>
          </a:xfrm>
        </p:spPr>
        <p:txBody>
          <a:bodyPr>
            <a:normAutofit/>
          </a:bodyPr>
          <a:lstStyle/>
          <a:p>
            <a:pPr marL="0" indent="0">
              <a:buFont typeface="Wingdings" pitchFamily="2" charset="2"/>
              <a:buNone/>
              <a:defRPr/>
            </a:pPr>
            <a:r>
              <a:rPr lang="en-US" b="1" u="sng" dirty="0" smtClean="0">
                <a:latin typeface="+mn-lt"/>
              </a:rPr>
              <a:t>Model</a:t>
            </a:r>
          </a:p>
          <a:p>
            <a:pPr marL="0" indent="0">
              <a:buFont typeface="Wingdings" pitchFamily="2" charset="2"/>
              <a:buNone/>
              <a:defRPr/>
            </a:pPr>
            <a:r>
              <a:rPr lang="en-US" sz="2000" b="1" dirty="0" smtClean="0">
                <a:latin typeface="+mn-lt"/>
              </a:rPr>
              <a:t>Must:</a:t>
            </a:r>
          </a:p>
          <a:p>
            <a:pPr>
              <a:defRPr/>
            </a:pPr>
            <a:r>
              <a:rPr lang="en-US" sz="2000" b="1" dirty="0" smtClean="0">
                <a:latin typeface="+mn-lt"/>
              </a:rPr>
              <a:t>Be constructed of only LEGO elements</a:t>
            </a:r>
          </a:p>
          <a:p>
            <a:pPr>
              <a:defRPr/>
            </a:pPr>
            <a:r>
              <a:rPr lang="en-US" sz="2000" b="1" dirty="0">
                <a:latin typeface="+mn-lt"/>
              </a:rPr>
              <a:t>H</a:t>
            </a:r>
            <a:r>
              <a:rPr lang="en-US" sz="2000" b="1" dirty="0" smtClean="0">
                <a:latin typeface="+mn-lt"/>
              </a:rPr>
              <a:t>ave a motorized moving piece using </a:t>
            </a:r>
            <a:r>
              <a:rPr lang="en-US" sz="2000" b="1" dirty="0" err="1" smtClean="0">
                <a:latin typeface="+mn-lt"/>
              </a:rPr>
              <a:t>WeDo</a:t>
            </a:r>
            <a:r>
              <a:rPr lang="en-US" sz="2000" b="1" dirty="0" smtClean="0">
                <a:latin typeface="+mn-lt"/>
              </a:rPr>
              <a:t> 2.0</a:t>
            </a:r>
          </a:p>
          <a:p>
            <a:pPr>
              <a:defRPr/>
            </a:pPr>
            <a:r>
              <a:rPr lang="en-US" sz="2000" b="1" dirty="0" smtClean="0">
                <a:latin typeface="+mn-lt"/>
              </a:rPr>
              <a:t>Based on the Challenge Direction Provided in the FIRST LEGO League Jr. Challenge Document</a:t>
            </a:r>
          </a:p>
          <a:p>
            <a:pPr>
              <a:defRPr/>
            </a:pPr>
            <a:endParaRPr lang="en-US" sz="1600" dirty="0" smtClean="0">
              <a:latin typeface="+mn-lt"/>
            </a:endParaRPr>
          </a:p>
          <a:p>
            <a:pPr marL="0" indent="0">
              <a:buFont typeface="Wingdings" pitchFamily="2" charset="2"/>
              <a:buNone/>
              <a:defRPr/>
            </a:pPr>
            <a:r>
              <a:rPr lang="en-US" b="1" i="1" u="sng" dirty="0" smtClean="0">
                <a:latin typeface="+mn-lt"/>
              </a:rPr>
              <a:t>Show </a:t>
            </a:r>
            <a:r>
              <a:rPr lang="en-US" b="1" i="1" u="sng" dirty="0">
                <a:latin typeface="+mn-lt"/>
              </a:rPr>
              <a:t>Me </a:t>
            </a:r>
            <a:r>
              <a:rPr lang="en-US" b="1" u="sng" dirty="0">
                <a:latin typeface="+mn-lt"/>
              </a:rPr>
              <a:t>Poster</a:t>
            </a:r>
          </a:p>
          <a:p>
            <a:pPr marL="0" indent="0">
              <a:buFont typeface="Wingdings" pitchFamily="2" charset="2"/>
              <a:buNone/>
              <a:defRPr/>
            </a:pPr>
            <a:r>
              <a:rPr lang="en-US" sz="2000" b="1" dirty="0">
                <a:latin typeface="+mn-lt"/>
              </a:rPr>
              <a:t>Includes information about:</a:t>
            </a:r>
          </a:p>
          <a:p>
            <a:pPr>
              <a:defRPr/>
            </a:pPr>
            <a:r>
              <a:rPr lang="en-US" sz="2000" b="1" dirty="0">
                <a:latin typeface="+mn-lt"/>
              </a:rPr>
              <a:t>the team </a:t>
            </a:r>
          </a:p>
          <a:p>
            <a:pPr>
              <a:defRPr/>
            </a:pPr>
            <a:r>
              <a:rPr lang="en-US" sz="2000" b="1" dirty="0">
                <a:latin typeface="+mn-lt"/>
              </a:rPr>
              <a:t>topic specific research</a:t>
            </a:r>
          </a:p>
          <a:p>
            <a:pPr marL="0" indent="0">
              <a:buFont typeface="Wingdings" pitchFamily="2" charset="2"/>
              <a:buNone/>
              <a:defRPr/>
            </a:pPr>
            <a:endParaRPr lang="en-US" sz="2000" b="1" dirty="0"/>
          </a:p>
        </p:txBody>
      </p:sp>
      <p:sp>
        <p:nvSpPr>
          <p:cNvPr id="17412" name="Content Placeholder 3"/>
          <p:cNvSpPr>
            <a:spLocks noGrp="1"/>
          </p:cNvSpPr>
          <p:nvPr>
            <p:ph sz="half" idx="2"/>
          </p:nvPr>
        </p:nvSpPr>
        <p:spPr/>
        <p:txBody>
          <a:bodyPr>
            <a:normAutofit/>
          </a:bodyPr>
          <a:lstStyle/>
          <a:p>
            <a:pPr marL="0" indent="0">
              <a:buFont typeface="Wingdings" pitchFamily="2" charset="2"/>
              <a:buNone/>
            </a:pPr>
            <a:endParaRPr sz="1600"/>
          </a:p>
        </p:txBody>
      </p:sp>
      <p:sp>
        <p:nvSpPr>
          <p:cNvPr id="5" name="Slide Number Placeholder 4"/>
          <p:cNvSpPr>
            <a:spLocks noGrp="1"/>
          </p:cNvSpPr>
          <p:nvPr>
            <p:ph type="sldNum" sz="quarter" idx="12"/>
          </p:nvPr>
        </p:nvSpPr>
        <p:spPr/>
        <p:txBody>
          <a:bodyPr/>
          <a:lstStyle/>
          <a:p>
            <a:pPr>
              <a:defRPr/>
            </a:pPr>
            <a:fld id="{A6204B79-25C3-4202-B6E2-41419A054B87}" type="slidenum">
              <a:rPr lang="en-US" smtClean="0"/>
              <a:pPr>
                <a:defRPr/>
              </a:pPr>
              <a:t>7</a:t>
            </a:fld>
            <a:endParaRPr lang="en-US" dirty="0"/>
          </a:p>
        </p:txBody>
      </p:sp>
      <p:pic>
        <p:nvPicPr>
          <p:cNvPr id="17414" name="Picture 3" descr="C:\Documents and Settings\dchism\Desktop\Jr.FLL Model pics\Las Vegas 2009 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84625"/>
            <a:ext cx="35814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C:\Documents and Settings\dchism\My Documents\My Pictures\Denmark\Denmark 2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447800"/>
            <a:ext cx="3581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98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dirty="0" smtClean="0">
                <a:latin typeface="+mn-lt"/>
              </a:rPr>
              <a:t>Example Model</a:t>
            </a:r>
          </a:p>
        </p:txBody>
      </p:sp>
      <p:sp>
        <p:nvSpPr>
          <p:cNvPr id="5" name="Slide Number Placeholder 4"/>
          <p:cNvSpPr>
            <a:spLocks noGrp="1"/>
          </p:cNvSpPr>
          <p:nvPr>
            <p:ph type="sldNum" sz="quarter" idx="12"/>
          </p:nvPr>
        </p:nvSpPr>
        <p:spPr/>
        <p:txBody>
          <a:bodyPr/>
          <a:lstStyle/>
          <a:p>
            <a:pPr>
              <a:defRPr/>
            </a:pPr>
            <a:fld id="{F9312190-00AF-4011-9194-402E90101848}" type="slidenum">
              <a:rPr lang="en-US" smtClean="0"/>
              <a:pPr>
                <a:defRPr/>
              </a:pPr>
              <a:t>8</a:t>
            </a:fld>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572" t="72395" r="23062"/>
          <a:stretch/>
        </p:blipFill>
        <p:spPr>
          <a:xfrm>
            <a:off x="2209800" y="2057400"/>
            <a:ext cx="5606266" cy="3535363"/>
          </a:xfrm>
        </p:spPr>
      </p:pic>
    </p:spTree>
    <p:extLst>
      <p:ext uri="{BB962C8B-B14F-4D97-AF65-F5344CB8AC3E}">
        <p14:creationId xmlns:p14="http://schemas.microsoft.com/office/powerpoint/2010/main" val="3187834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9F53A17-8EC0-4412-8C82-49E3DDC760C8}" type="slidenum">
              <a:rPr lang="en-US" smtClean="0"/>
              <a:pPr>
                <a:defRPr/>
              </a:pPr>
              <a:t>9</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758228939"/>
              </p:ext>
            </p:extLst>
          </p:nvPr>
        </p:nvGraphicFramePr>
        <p:xfrm>
          <a:off x="762000" y="457200"/>
          <a:ext cx="7620000"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0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4 colo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 color theme</Template>
  <TotalTime>1551</TotalTime>
  <Words>1209</Words>
  <Application>Microsoft Office PowerPoint</Application>
  <PresentationFormat>On-screen Show (4:3)</PresentationFormat>
  <Paragraphs>224</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Albertus</vt:lpstr>
      <vt:lpstr>Albertus Medium</vt:lpstr>
      <vt:lpstr>Arial</vt:lpstr>
      <vt:lpstr>Arial Narrow</vt:lpstr>
      <vt:lpstr>Calibri</vt:lpstr>
      <vt:lpstr>Courier New</vt:lpstr>
      <vt:lpstr>Helvetica</vt:lpstr>
      <vt:lpstr>Times New Roman</vt:lpstr>
      <vt:lpstr>Wingdings</vt:lpstr>
      <vt:lpstr>4 color theme</vt:lpstr>
      <vt:lpstr>PowerPoint Presentation</vt:lpstr>
      <vt:lpstr>Links</vt:lpstr>
      <vt:lpstr>What is FIRST LEGO League Jr.???? </vt:lpstr>
      <vt:lpstr>What is FIRST LEGO League Jr. continued..</vt:lpstr>
      <vt:lpstr>Who? </vt:lpstr>
      <vt:lpstr>FIRST LEGO League Core Values</vt:lpstr>
      <vt:lpstr>FIRST LEGO League Jr. Challenge Components</vt:lpstr>
      <vt:lpstr>Example Model</vt:lpstr>
      <vt:lpstr>PowerPoint Presentation</vt:lpstr>
      <vt:lpstr>Aqua Adventure℠ Season</vt:lpstr>
      <vt:lpstr>FIRST LEGO League Jr. Season</vt:lpstr>
      <vt:lpstr>LEGO® Education Product Offerings</vt:lpstr>
      <vt:lpstr>Jr.FLL Events</vt:lpstr>
      <vt:lpstr>THANK YOU for supporting  FIRST LEGO League Jr.!!!!</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FIRST® LEGO® League (Jr.FLL)</dc:title>
  <dc:creator>Kristen MacCulloch</dc:creator>
  <cp:lastModifiedBy>Christine Bibic</cp:lastModifiedBy>
  <cp:revision>90</cp:revision>
  <dcterms:created xsi:type="dcterms:W3CDTF">2011-06-06T19:33:50Z</dcterms:created>
  <dcterms:modified xsi:type="dcterms:W3CDTF">2017-10-20T03:30:51Z</dcterms:modified>
</cp:coreProperties>
</file>